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9">
  <p:sldMasterIdLst>
    <p:sldMasterId id="2147483648" r:id="rId1"/>
  </p:sldMasterIdLst>
  <p:sldIdLst>
    <p:sldId id="256" r:id="rId2"/>
    <p:sldId id="257" r:id="rId3"/>
    <p:sldId id="260" r:id="rId4"/>
    <p:sldId id="261" r:id="rId5"/>
    <p:sldId id="262" r:id="rId6"/>
    <p:sldId id="391" r:id="rId7"/>
    <p:sldId id="392" r:id="rId8"/>
    <p:sldId id="393" r:id="rId9"/>
    <p:sldId id="462" r:id="rId10"/>
    <p:sldId id="394" r:id="rId11"/>
    <p:sldId id="395" r:id="rId12"/>
    <p:sldId id="449" r:id="rId13"/>
    <p:sldId id="417" r:id="rId14"/>
    <p:sldId id="424" r:id="rId15"/>
    <p:sldId id="397" r:id="rId16"/>
    <p:sldId id="398" r:id="rId17"/>
    <p:sldId id="400" r:id="rId18"/>
    <p:sldId id="401" r:id="rId19"/>
    <p:sldId id="402" r:id="rId20"/>
    <p:sldId id="403" r:id="rId21"/>
    <p:sldId id="399" r:id="rId22"/>
    <p:sldId id="404" r:id="rId23"/>
    <p:sldId id="463" r:id="rId24"/>
    <p:sldId id="408" r:id="rId25"/>
    <p:sldId id="405" r:id="rId26"/>
    <p:sldId id="406" r:id="rId27"/>
    <p:sldId id="421" r:id="rId28"/>
    <p:sldId id="466" r:id="rId29"/>
    <p:sldId id="467" r:id="rId30"/>
    <p:sldId id="407" r:id="rId31"/>
    <p:sldId id="420" r:id="rId32"/>
    <p:sldId id="423" r:id="rId33"/>
    <p:sldId id="418" r:id="rId34"/>
    <p:sldId id="410" r:id="rId35"/>
    <p:sldId id="411" r:id="rId36"/>
    <p:sldId id="412" r:id="rId37"/>
    <p:sldId id="413" r:id="rId38"/>
    <p:sldId id="451" r:id="rId39"/>
    <p:sldId id="452" r:id="rId40"/>
    <p:sldId id="414" r:id="rId41"/>
    <p:sldId id="422" r:id="rId42"/>
    <p:sldId id="267" r:id="rId43"/>
    <p:sldId id="426" r:id="rId44"/>
    <p:sldId id="428" r:id="rId45"/>
    <p:sldId id="430" r:id="rId46"/>
    <p:sldId id="433" r:id="rId47"/>
    <p:sldId id="436" r:id="rId48"/>
    <p:sldId id="437" r:id="rId49"/>
    <p:sldId id="450" r:id="rId50"/>
    <p:sldId id="440" r:id="rId51"/>
    <p:sldId id="448" r:id="rId52"/>
    <p:sldId id="447" r:id="rId53"/>
    <p:sldId id="441" r:id="rId54"/>
    <p:sldId id="443" r:id="rId55"/>
    <p:sldId id="444" r:id="rId56"/>
    <p:sldId id="445" r:id="rId57"/>
    <p:sldId id="438" r:id="rId58"/>
    <p:sldId id="477" r:id="rId59"/>
    <p:sldId id="468" r:id="rId60"/>
    <p:sldId id="454" r:id="rId61"/>
    <p:sldId id="455" r:id="rId62"/>
    <p:sldId id="456" r:id="rId63"/>
    <p:sldId id="461" r:id="rId64"/>
    <p:sldId id="457" r:id="rId65"/>
    <p:sldId id="459" r:id="rId66"/>
    <p:sldId id="458" r:id="rId67"/>
    <p:sldId id="460" r:id="rId68"/>
    <p:sldId id="464" r:id="rId69"/>
    <p:sldId id="301" r:id="rId70"/>
    <p:sldId id="302" r:id="rId71"/>
    <p:sldId id="303" r:id="rId72"/>
    <p:sldId id="304" r:id="rId73"/>
    <p:sldId id="275" r:id="rId74"/>
    <p:sldId id="312" r:id="rId75"/>
    <p:sldId id="313" r:id="rId76"/>
    <p:sldId id="314" r:id="rId77"/>
    <p:sldId id="318" r:id="rId78"/>
    <p:sldId id="319" r:id="rId79"/>
    <p:sldId id="320" r:id="rId80"/>
    <p:sldId id="321" r:id="rId81"/>
    <p:sldId id="322" r:id="rId82"/>
    <p:sldId id="315" r:id="rId83"/>
    <p:sldId id="316" r:id="rId84"/>
    <p:sldId id="317" r:id="rId85"/>
    <p:sldId id="323" r:id="rId86"/>
    <p:sldId id="278" r:id="rId87"/>
    <p:sldId id="276" r:id="rId88"/>
    <p:sldId id="277" r:id="rId89"/>
    <p:sldId id="324" r:id="rId90"/>
    <p:sldId id="331" r:id="rId91"/>
    <p:sldId id="332" r:id="rId92"/>
    <p:sldId id="382" r:id="rId93"/>
    <p:sldId id="333" r:id="rId94"/>
    <p:sldId id="383" r:id="rId95"/>
    <p:sldId id="334" r:id="rId96"/>
    <p:sldId id="469" r:id="rId97"/>
    <p:sldId id="336" r:id="rId98"/>
    <p:sldId id="471" r:id="rId99"/>
    <p:sldId id="337" r:id="rId100"/>
    <p:sldId id="338" r:id="rId101"/>
    <p:sldId id="352" r:id="rId102"/>
    <p:sldId id="475" r:id="rId103"/>
    <p:sldId id="339" r:id="rId104"/>
    <p:sldId id="340" r:id="rId105"/>
    <p:sldId id="341" r:id="rId106"/>
    <p:sldId id="342" r:id="rId107"/>
    <p:sldId id="343" r:id="rId108"/>
    <p:sldId id="344" r:id="rId109"/>
    <p:sldId id="345" r:id="rId110"/>
    <p:sldId id="346" r:id="rId111"/>
    <p:sldId id="347" r:id="rId112"/>
    <p:sldId id="348" r:id="rId113"/>
    <p:sldId id="349" r:id="rId114"/>
    <p:sldId id="350" r:id="rId115"/>
    <p:sldId id="351" r:id="rId116"/>
    <p:sldId id="353" r:id="rId117"/>
    <p:sldId id="354" r:id="rId118"/>
    <p:sldId id="355" r:id="rId119"/>
    <p:sldId id="356" r:id="rId120"/>
    <p:sldId id="476" r:id="rId121"/>
    <p:sldId id="474" r:id="rId122"/>
    <p:sldId id="359" r:id="rId123"/>
    <p:sldId id="360" r:id="rId124"/>
    <p:sldId id="386" r:id="rId125"/>
    <p:sldId id="387" r:id="rId126"/>
    <p:sldId id="369" r:id="rId127"/>
    <p:sldId id="362" r:id="rId128"/>
    <p:sldId id="388" r:id="rId129"/>
    <p:sldId id="389" r:id="rId130"/>
    <p:sldId id="363" r:id="rId131"/>
    <p:sldId id="364" r:id="rId132"/>
    <p:sldId id="365" r:id="rId133"/>
    <p:sldId id="366" r:id="rId134"/>
    <p:sldId id="367" r:id="rId135"/>
    <p:sldId id="368" r:id="rId136"/>
    <p:sldId id="357" r:id="rId137"/>
    <p:sldId id="385" r:id="rId138"/>
    <p:sldId id="379" r:id="rId139"/>
    <p:sldId id="380" r:id="rId140"/>
    <p:sldId id="390" r:id="rId141"/>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660"/>
  </p:normalViewPr>
  <p:slideViewPr>
    <p:cSldViewPr>
      <p:cViewPr varScale="1">
        <p:scale>
          <a:sx n="109" d="100"/>
          <a:sy n="109" d="100"/>
        </p:scale>
        <p:origin x="158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D0F8B4-0C94-4753-A819-948BF287C503}" type="datetimeFigureOut">
              <a:rPr lang="en-GB" smtClean="0"/>
              <a:pPr/>
              <a:t>26/05/2019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ECACDD-3C68-4CB9-B815-95FD603F87E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D0F8B4-0C94-4753-A819-948BF287C503}" type="datetimeFigureOut">
              <a:rPr lang="en-GB" smtClean="0"/>
              <a:pPr/>
              <a:t>26/05/2019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ECACDD-3C68-4CB9-B815-95FD603F87E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D0F8B4-0C94-4753-A819-948BF287C503}" type="datetimeFigureOut">
              <a:rPr lang="en-GB" smtClean="0"/>
              <a:pPr/>
              <a:t>26/05/2019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ECACDD-3C68-4CB9-B815-95FD603F87E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D0F8B4-0C94-4753-A819-948BF287C503}" type="datetimeFigureOut">
              <a:rPr lang="en-GB" smtClean="0"/>
              <a:pPr/>
              <a:t>26/05/2019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ECACDD-3C68-4CB9-B815-95FD603F87E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D0F8B4-0C94-4753-A819-948BF287C503}" type="datetimeFigureOut">
              <a:rPr lang="en-GB" smtClean="0"/>
              <a:pPr/>
              <a:t>26/05/2019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ECACDD-3C68-4CB9-B815-95FD603F87E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D0F8B4-0C94-4753-A819-948BF287C503}" type="datetimeFigureOut">
              <a:rPr lang="en-GB" smtClean="0"/>
              <a:pPr/>
              <a:t>26/05/2019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ECACDD-3C68-4CB9-B815-95FD603F87E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D0F8B4-0C94-4753-A819-948BF287C503}" type="datetimeFigureOut">
              <a:rPr lang="en-GB" smtClean="0"/>
              <a:pPr/>
              <a:t>26/05/2019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ECACDD-3C68-4CB9-B815-95FD603F87E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D0F8B4-0C94-4753-A819-948BF287C503}" type="datetimeFigureOut">
              <a:rPr lang="en-GB" smtClean="0"/>
              <a:pPr/>
              <a:t>26/05/2019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ECACDD-3C68-4CB9-B815-95FD603F87E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0F8B4-0C94-4753-A819-948BF287C503}" type="datetimeFigureOut">
              <a:rPr lang="en-GB" smtClean="0"/>
              <a:pPr/>
              <a:t>26/05/2019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ECACDD-3C68-4CB9-B815-95FD603F87E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D0F8B4-0C94-4753-A819-948BF287C503}" type="datetimeFigureOut">
              <a:rPr lang="en-GB" smtClean="0"/>
              <a:pPr/>
              <a:t>26/05/2019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ECACDD-3C68-4CB9-B815-95FD603F87E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D0F8B4-0C94-4753-A819-948BF287C503}" type="datetimeFigureOut">
              <a:rPr lang="en-GB" smtClean="0"/>
              <a:pPr/>
              <a:t>26/05/2019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ECACDD-3C68-4CB9-B815-95FD603F87E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0F8B4-0C94-4753-A819-948BF287C503}" type="datetimeFigureOut">
              <a:rPr lang="en-GB" smtClean="0"/>
              <a:pPr/>
              <a:t>26/05/2019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CACDD-3C68-4CB9-B815-95FD603F87E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ukdataservice.ac.uk/get-data/key-data/qualitative-and-mixed-methods-data" TargetMode="External"/><Relationship Id="rId7" Type="http://schemas.openxmlformats.org/officeDocument/2006/relationships/image" Target="../media/image5.jpeg"/><Relationship Id="rId2" Type="http://schemas.openxmlformats.org/officeDocument/2006/relationships/hyperlink" Target="https://www.ukdataservice.ac.uk/"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statistics.gov.uk/" TargetMode="External"/><Relationship Id="rId4" Type="http://schemas.openxmlformats.org/officeDocument/2006/relationships/hyperlink" Target="https://discover.ukdataservice.ac.uk/variabl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surveymonkey.com/"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discover.ukdataservice.ac.uk/catalogue?sn=7913#administrative"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5422385"/>
            <a:ext cx="3621115" cy="1394189"/>
          </a:xfrm>
          <a:prstGeom prst="rect">
            <a:avLst/>
          </a:prstGeom>
        </p:spPr>
      </p:pic>
      <p:pic>
        <p:nvPicPr>
          <p:cNvPr id="5122" name="Picture 2" descr="Image result for NCR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377751"/>
            <a:ext cx="1533982" cy="153398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3568" y="1124744"/>
            <a:ext cx="7772400" cy="1470025"/>
          </a:xfrm>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Quantitative Research for Qualitative Researchers</a:t>
            </a:r>
          </a:p>
        </p:txBody>
      </p:sp>
      <p:sp>
        <p:nvSpPr>
          <p:cNvPr id="3" name="Subtitle 2"/>
          <p:cNvSpPr>
            <a:spLocks noGrp="1"/>
          </p:cNvSpPr>
          <p:nvPr>
            <p:ph type="subTitle" idx="1"/>
          </p:nvPr>
        </p:nvSpPr>
        <p:spPr>
          <a:xfrm>
            <a:off x="539552" y="2934936"/>
            <a:ext cx="8136904" cy="1752600"/>
          </a:xfrm>
        </p:spPr>
        <p:txBody>
          <a:bodyPr>
            <a:normAutofit/>
          </a:bodyPr>
          <a:lstStyle/>
          <a:p>
            <a:r>
              <a:rPr lang="en-GB" dirty="0" smtClean="0">
                <a:solidFill>
                  <a:schemeClr val="tx1"/>
                </a:solidFill>
              </a:rPr>
              <a:t>8</a:t>
            </a:r>
            <a:r>
              <a:rPr lang="en-GB" baseline="30000" dirty="0" smtClean="0">
                <a:solidFill>
                  <a:schemeClr val="tx1"/>
                </a:solidFill>
              </a:rPr>
              <a:t>th</a:t>
            </a:r>
            <a:r>
              <a:rPr lang="en-GB" dirty="0" smtClean="0">
                <a:solidFill>
                  <a:schemeClr val="tx1"/>
                </a:solidFill>
              </a:rPr>
              <a:t>-10</a:t>
            </a:r>
            <a:r>
              <a:rPr lang="en-GB" baseline="30000" dirty="0" smtClean="0">
                <a:solidFill>
                  <a:schemeClr val="tx1"/>
                </a:solidFill>
              </a:rPr>
              <a:t>th</a:t>
            </a:r>
            <a:r>
              <a:rPr lang="en-GB" dirty="0" smtClean="0">
                <a:solidFill>
                  <a:schemeClr val="tx1"/>
                </a:solidFill>
              </a:rPr>
              <a:t> January 2019</a:t>
            </a:r>
            <a:endParaRPr lang="en-GB" dirty="0">
              <a:solidFill>
                <a:schemeClr val="tx1"/>
              </a:solidFill>
            </a:endParaRPr>
          </a:p>
          <a:p>
            <a:r>
              <a:rPr lang="en-GB" dirty="0" smtClean="0">
                <a:solidFill>
                  <a:schemeClr val="tx1"/>
                </a:solidFill>
              </a:rPr>
              <a:t>Cardiff University</a:t>
            </a:r>
            <a:endParaRPr lang="en-GB"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727799"/>
            <a:ext cx="2069249" cy="933872"/>
          </a:xfrm>
          <a:prstGeom prst="rect">
            <a:avLst/>
          </a:prstGeom>
        </p:spPr>
      </p:pic>
      <p:sp>
        <p:nvSpPr>
          <p:cNvPr id="8" name="Title 1"/>
          <p:cNvSpPr txBox="1">
            <a:spLocks/>
          </p:cNvSpPr>
          <p:nvPr/>
        </p:nvSpPr>
        <p:spPr>
          <a:xfrm>
            <a:off x="683568" y="4425572"/>
            <a:ext cx="7772400"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smtClean="0"/>
              <a:t>Day One</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9553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sz="4000" dirty="0"/>
              <a:t>De-bunking Myths of Quantitative </a:t>
            </a:r>
            <a:r>
              <a:rPr lang="en-GB" sz="4000" dirty="0" smtClean="0"/>
              <a:t>Methods</a:t>
            </a:r>
            <a:endParaRPr lang="en-GB" sz="2800" dirty="0"/>
          </a:p>
        </p:txBody>
      </p:sp>
      <p:sp>
        <p:nvSpPr>
          <p:cNvPr id="3" name="Content Placeholder 2"/>
          <p:cNvSpPr>
            <a:spLocks noGrp="1"/>
          </p:cNvSpPr>
          <p:nvPr>
            <p:ph idx="1"/>
          </p:nvPr>
        </p:nvSpPr>
        <p:spPr>
          <a:xfrm>
            <a:off x="457200" y="1772816"/>
            <a:ext cx="8229600" cy="4752528"/>
          </a:xfrm>
        </p:spPr>
        <p:txBody>
          <a:bodyPr>
            <a:normAutofit fontScale="77500" lnSpcReduction="20000"/>
          </a:bodyPr>
          <a:lstStyle/>
          <a:p>
            <a:pPr>
              <a:spcAft>
                <a:spcPts val="600"/>
              </a:spcAft>
            </a:pPr>
            <a:r>
              <a:rPr lang="en-GB" dirty="0"/>
              <a:t>They are not necessarily ‘positivist’, though always ‘naturalist’</a:t>
            </a:r>
          </a:p>
          <a:p>
            <a:pPr>
              <a:spcAft>
                <a:spcPts val="600"/>
              </a:spcAft>
            </a:pPr>
            <a:r>
              <a:rPr lang="en-GB" dirty="0"/>
              <a:t>They do not claim to tell us everything and anything about the social </a:t>
            </a:r>
            <a:r>
              <a:rPr lang="en-GB" dirty="0" smtClean="0"/>
              <a:t>world</a:t>
            </a:r>
            <a:endParaRPr lang="en-GB" dirty="0"/>
          </a:p>
          <a:p>
            <a:pPr>
              <a:spcAft>
                <a:spcPts val="600"/>
              </a:spcAft>
            </a:pPr>
            <a:r>
              <a:rPr lang="en-GB" dirty="0"/>
              <a:t>They are not ‘determinist’ but </a:t>
            </a:r>
            <a:r>
              <a:rPr lang="en-GB" dirty="0" err="1" smtClean="0"/>
              <a:t>probabilist</a:t>
            </a:r>
            <a:endParaRPr lang="en-GB" dirty="0"/>
          </a:p>
          <a:p>
            <a:pPr>
              <a:spcAft>
                <a:spcPts val="600"/>
              </a:spcAft>
            </a:pPr>
            <a:r>
              <a:rPr lang="en-GB" dirty="0"/>
              <a:t>They can combine with qualitative methods</a:t>
            </a:r>
          </a:p>
          <a:p>
            <a:pPr>
              <a:spcAft>
                <a:spcPts val="600"/>
              </a:spcAft>
            </a:pPr>
            <a:r>
              <a:rPr lang="en-GB" dirty="0"/>
              <a:t>‘Inherent indeterminateness in the </a:t>
            </a:r>
            <a:r>
              <a:rPr lang="en-GB" dirty="0" err="1"/>
              <a:t>lifeworld</a:t>
            </a:r>
            <a:r>
              <a:rPr lang="en-GB" dirty="0"/>
              <a:t>’ (Denzin) is an exaggeration.  QM can be used to study both order and </a:t>
            </a:r>
            <a:r>
              <a:rPr lang="en-GB" dirty="0" smtClean="0"/>
              <a:t>disruption</a:t>
            </a:r>
            <a:endParaRPr lang="en-GB" dirty="0"/>
          </a:p>
          <a:p>
            <a:pPr>
              <a:spcAft>
                <a:spcPts val="600"/>
              </a:spcAft>
            </a:pPr>
            <a:r>
              <a:rPr lang="en-GB" dirty="0"/>
              <a:t>They do not reify number and perpetuate oppressive </a:t>
            </a:r>
            <a:r>
              <a:rPr lang="en-GB" dirty="0" smtClean="0"/>
              <a:t>hegemonies</a:t>
            </a:r>
            <a:endParaRPr lang="en-GB" dirty="0"/>
          </a:p>
          <a:p>
            <a:pPr>
              <a:spcAft>
                <a:spcPts val="600"/>
              </a:spcAft>
            </a:pPr>
            <a:r>
              <a:rPr lang="en-GB" dirty="0"/>
              <a:t>They do not reify complex statistical procedures</a:t>
            </a:r>
          </a:p>
        </p:txBody>
      </p:sp>
    </p:spTree>
    <p:extLst>
      <p:ext uri="{BB962C8B-B14F-4D97-AF65-F5344CB8AC3E}">
        <p14:creationId xmlns:p14="http://schemas.microsoft.com/office/powerpoint/2010/main" val="30929149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Frequencies &amp; Fidelity II</a:t>
            </a:r>
          </a:p>
        </p:txBody>
      </p:sp>
      <p:graphicFrame>
        <p:nvGraphicFramePr>
          <p:cNvPr id="6" name="Table 5"/>
          <p:cNvGraphicFramePr>
            <a:graphicFrameLocks noGrp="1"/>
          </p:cNvGraphicFramePr>
          <p:nvPr/>
        </p:nvGraphicFramePr>
        <p:xfrm>
          <a:off x="2519228" y="2309020"/>
          <a:ext cx="6096000" cy="3323429"/>
        </p:xfrm>
        <a:graphic>
          <a:graphicData uri="http://schemas.openxmlformats.org/drawingml/2006/table">
            <a:tbl>
              <a:tblPr/>
              <a:tblGrid>
                <a:gridCol w="1074549">
                  <a:extLst>
                    <a:ext uri="{9D8B030D-6E8A-4147-A177-3AD203B41FA5}">
                      <a16:colId xmlns:a16="http://schemas.microsoft.com/office/drawing/2014/main" val="20000"/>
                    </a:ext>
                  </a:extLst>
                </a:gridCol>
                <a:gridCol w="1074549">
                  <a:extLst>
                    <a:ext uri="{9D8B030D-6E8A-4147-A177-3AD203B41FA5}">
                      <a16:colId xmlns:a16="http://schemas.microsoft.com/office/drawing/2014/main" val="20001"/>
                    </a:ext>
                  </a:extLst>
                </a:gridCol>
                <a:gridCol w="919566">
                  <a:extLst>
                    <a:ext uri="{9D8B030D-6E8A-4147-A177-3AD203B41FA5}">
                      <a16:colId xmlns:a16="http://schemas.microsoft.com/office/drawing/2014/main" val="20002"/>
                    </a:ext>
                  </a:extLst>
                </a:gridCol>
                <a:gridCol w="785247">
                  <a:extLst>
                    <a:ext uri="{9D8B030D-6E8A-4147-A177-3AD203B41FA5}">
                      <a16:colId xmlns:a16="http://schemas.microsoft.com/office/drawing/2014/main" val="20003"/>
                    </a:ext>
                  </a:extLst>
                </a:gridCol>
                <a:gridCol w="1115878">
                  <a:extLst>
                    <a:ext uri="{9D8B030D-6E8A-4147-A177-3AD203B41FA5}">
                      <a16:colId xmlns:a16="http://schemas.microsoft.com/office/drawing/2014/main" val="20004"/>
                    </a:ext>
                  </a:extLst>
                </a:gridCol>
                <a:gridCol w="1126211">
                  <a:extLst>
                    <a:ext uri="{9D8B030D-6E8A-4147-A177-3AD203B41FA5}">
                      <a16:colId xmlns:a16="http://schemas.microsoft.com/office/drawing/2014/main" val="20005"/>
                    </a:ext>
                  </a:extLst>
                </a:gridCol>
              </a:tblGrid>
              <a:tr h="271855">
                <a:tc gridSpan="6">
                  <a:txBody>
                    <a:bodyPr/>
                    <a:lstStyle/>
                    <a:p>
                      <a:pPr algn="ctr" fontAlgn="ctr"/>
                      <a:r>
                        <a:rPr lang="en-US" sz="1000" b="1" i="0" u="none" strike="noStrike" dirty="0">
                          <a:solidFill>
                            <a:srgbClr val="000000"/>
                          </a:solidFill>
                          <a:latin typeface="Arial Bold"/>
                        </a:rPr>
                        <a:t>Parties coded</a:t>
                      </a:r>
                    </a:p>
                  </a:txBody>
                  <a:tcPr marL="10984" marR="10984" marT="10984"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5128">
                <a:tc gridSpan="2">
                  <a:txBody>
                    <a:bodyPr/>
                    <a:lstStyle/>
                    <a:p>
                      <a:pPr algn="ctr" fontAlgn="ctr"/>
                      <a:r>
                        <a:rPr lang="en-US" sz="900" b="0" i="0" u="none" strike="noStrike" dirty="0">
                          <a:latin typeface="Arial"/>
                        </a:rPr>
                        <a:t> </a:t>
                      </a:r>
                    </a:p>
                  </a:txBody>
                  <a:tcPr marL="10984" marR="10984" marT="10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latin typeface="Arial"/>
                        </a:rPr>
                        <a:t>Frequency</a:t>
                      </a:r>
                    </a:p>
                  </a:txBody>
                  <a:tcPr marL="10984" marR="10984" marT="109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Percent</a:t>
                      </a:r>
                    </a:p>
                  </a:txBody>
                  <a:tcPr marL="10984" marR="10984" marT="10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Valid Percent</a:t>
                      </a:r>
                    </a:p>
                  </a:txBody>
                  <a:tcPr marL="10984" marR="10984" marT="10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Cumulative Percent</a:t>
                      </a:r>
                    </a:p>
                  </a:txBody>
                  <a:tcPr marL="10984" marR="10984" marT="109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4440">
                <a:tc rowSpan="10">
                  <a:txBody>
                    <a:bodyPr/>
                    <a:lstStyle/>
                    <a:p>
                      <a:pPr algn="l" fontAlgn="t"/>
                      <a:r>
                        <a:rPr lang="en-US" sz="1000" b="0" i="0" u="none" strike="noStrike">
                          <a:solidFill>
                            <a:srgbClr val="000000"/>
                          </a:solidFill>
                          <a:latin typeface="Arial"/>
                        </a:rPr>
                        <a:t>Valid</a:t>
                      </a:r>
                    </a:p>
                  </a:txBody>
                  <a:tcPr marL="10984" marR="10984" marT="10984"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000" b="0" i="0" u="none" strike="noStrike" dirty="0">
                          <a:solidFill>
                            <a:srgbClr val="000000"/>
                          </a:solidFill>
                          <a:latin typeface="Arial"/>
                        </a:rPr>
                        <a:t>-9</a:t>
                      </a:r>
                    </a:p>
                  </a:txBody>
                  <a:tcPr marL="10984" marR="10984" marT="10984"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000" b="0" i="0" u="none" strike="noStrike">
                          <a:solidFill>
                            <a:srgbClr val="000000"/>
                          </a:solidFill>
                          <a:latin typeface="Arial"/>
                        </a:rPr>
                        <a:t>1</a:t>
                      </a:r>
                    </a:p>
                  </a:txBody>
                  <a:tcPr marL="10984" marR="10984" marT="1098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000" b="0" i="0" u="none" strike="noStrike">
                          <a:solidFill>
                            <a:srgbClr val="000000"/>
                          </a:solidFill>
                          <a:latin typeface="Arial"/>
                        </a:rPr>
                        <a:t>.0</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000" b="0" i="0" u="none" strike="noStrike">
                          <a:solidFill>
                            <a:srgbClr val="000000"/>
                          </a:solidFill>
                          <a:latin typeface="Arial"/>
                        </a:rPr>
                        <a:t>.0</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000" b="0" i="0" u="none" strike="noStrike">
                          <a:solidFill>
                            <a:srgbClr val="000000"/>
                          </a:solidFill>
                          <a:latin typeface="Arial"/>
                        </a:rPr>
                        <a:t>.0</a:t>
                      </a:r>
                    </a:p>
                  </a:txBody>
                  <a:tcPr marL="10984" marR="10984" marT="109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26546">
                <a:tc vMerge="1">
                  <a:txBody>
                    <a:bodyPr/>
                    <a:lstStyle/>
                    <a:p>
                      <a:endParaRPr lang="en-US"/>
                    </a:p>
                  </a:txBody>
                  <a:tcPr/>
                </a:tc>
                <a:tc>
                  <a:txBody>
                    <a:bodyPr/>
                    <a:lstStyle/>
                    <a:p>
                      <a:pPr algn="l" fontAlgn="t"/>
                      <a:r>
                        <a:rPr lang="en-US" sz="1000" b="0" i="0" u="none" strike="noStrike">
                          <a:solidFill>
                            <a:srgbClr val="000000"/>
                          </a:solidFill>
                          <a:latin typeface="Arial"/>
                        </a:rPr>
                        <a:t>Conservative</a:t>
                      </a:r>
                    </a:p>
                  </a:txBody>
                  <a:tcPr marL="10984" marR="10984" marT="10984"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1331</a:t>
                      </a:r>
                    </a:p>
                  </a:txBody>
                  <a:tcPr marL="10984" marR="10984" marT="1098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29.9</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29.9</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30.0</a:t>
                      </a:r>
                    </a:p>
                  </a:txBody>
                  <a:tcPr marL="10984" marR="10984" marT="109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26546">
                <a:tc vMerge="1">
                  <a:txBody>
                    <a:bodyPr/>
                    <a:lstStyle/>
                    <a:p>
                      <a:endParaRPr lang="en-US"/>
                    </a:p>
                  </a:txBody>
                  <a:tcPr/>
                </a:tc>
                <a:tc>
                  <a:txBody>
                    <a:bodyPr/>
                    <a:lstStyle/>
                    <a:p>
                      <a:pPr algn="l" fontAlgn="t"/>
                      <a:r>
                        <a:rPr lang="en-US" sz="1000" b="0" i="0" u="none" strike="noStrike">
                          <a:solidFill>
                            <a:srgbClr val="000000"/>
                          </a:solidFill>
                          <a:latin typeface="Arial"/>
                        </a:rPr>
                        <a:t>Labour</a:t>
                      </a:r>
                    </a:p>
                  </a:txBody>
                  <a:tcPr marL="10984" marR="10984" marT="10984"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1103</a:t>
                      </a:r>
                    </a:p>
                  </a:txBody>
                  <a:tcPr marL="10984" marR="10984" marT="1098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24.8</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24.8</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54.8</a:t>
                      </a:r>
                    </a:p>
                  </a:txBody>
                  <a:tcPr marL="10984" marR="10984" marT="109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26546">
                <a:tc vMerge="1">
                  <a:txBody>
                    <a:bodyPr/>
                    <a:lstStyle/>
                    <a:p>
                      <a:endParaRPr lang="en-US"/>
                    </a:p>
                  </a:txBody>
                  <a:tcPr/>
                </a:tc>
                <a:tc>
                  <a:txBody>
                    <a:bodyPr/>
                    <a:lstStyle/>
                    <a:p>
                      <a:pPr algn="l" fontAlgn="t"/>
                      <a:r>
                        <a:rPr lang="en-US" sz="1000" b="0" i="0" u="none" strike="noStrike">
                          <a:solidFill>
                            <a:srgbClr val="000000"/>
                          </a:solidFill>
                          <a:latin typeface="Arial"/>
                        </a:rPr>
                        <a:t>Lib Dem</a:t>
                      </a:r>
                    </a:p>
                  </a:txBody>
                  <a:tcPr marL="10984" marR="10984" marT="10984"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1044</a:t>
                      </a:r>
                    </a:p>
                  </a:txBody>
                  <a:tcPr marL="10984" marR="10984" marT="1098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23.5</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23.5</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78.2</a:t>
                      </a:r>
                    </a:p>
                  </a:txBody>
                  <a:tcPr marL="10984" marR="10984" marT="109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26546">
                <a:tc vMerge="1">
                  <a:txBody>
                    <a:bodyPr/>
                    <a:lstStyle/>
                    <a:p>
                      <a:endParaRPr lang="en-US"/>
                    </a:p>
                  </a:txBody>
                  <a:tcPr/>
                </a:tc>
                <a:tc>
                  <a:txBody>
                    <a:bodyPr/>
                    <a:lstStyle/>
                    <a:p>
                      <a:pPr algn="l" fontAlgn="t"/>
                      <a:r>
                        <a:rPr lang="en-US" sz="1000" b="0" i="0" u="none" strike="noStrike">
                          <a:solidFill>
                            <a:srgbClr val="000000"/>
                          </a:solidFill>
                          <a:latin typeface="Arial"/>
                        </a:rPr>
                        <a:t>Green</a:t>
                      </a:r>
                    </a:p>
                  </a:txBody>
                  <a:tcPr marL="10984" marR="10984" marT="10984"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368</a:t>
                      </a:r>
                    </a:p>
                  </a:txBody>
                  <a:tcPr marL="10984" marR="10984" marT="1098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8.3</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8.3</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86.5</a:t>
                      </a:r>
                    </a:p>
                  </a:txBody>
                  <a:tcPr marL="10984" marR="10984" marT="109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26546">
                <a:tc vMerge="1">
                  <a:txBody>
                    <a:bodyPr/>
                    <a:lstStyle/>
                    <a:p>
                      <a:endParaRPr lang="en-US"/>
                    </a:p>
                  </a:txBody>
                  <a:tcPr/>
                </a:tc>
                <a:tc>
                  <a:txBody>
                    <a:bodyPr/>
                    <a:lstStyle/>
                    <a:p>
                      <a:pPr algn="l" fontAlgn="t"/>
                      <a:r>
                        <a:rPr lang="en-US" sz="1000" b="0" i="0" u="none" strike="noStrike">
                          <a:solidFill>
                            <a:srgbClr val="000000"/>
                          </a:solidFill>
                          <a:latin typeface="Arial"/>
                        </a:rPr>
                        <a:t>UKIP</a:t>
                      </a:r>
                    </a:p>
                  </a:txBody>
                  <a:tcPr marL="10984" marR="10984" marT="10984"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171</a:t>
                      </a:r>
                    </a:p>
                  </a:txBody>
                  <a:tcPr marL="10984" marR="10984" marT="1098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3.8</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3.8</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90.4</a:t>
                      </a:r>
                    </a:p>
                  </a:txBody>
                  <a:tcPr marL="10984" marR="10984" marT="109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26546">
                <a:tc vMerge="1">
                  <a:txBody>
                    <a:bodyPr/>
                    <a:lstStyle/>
                    <a:p>
                      <a:endParaRPr lang="en-US"/>
                    </a:p>
                  </a:txBody>
                  <a:tcPr/>
                </a:tc>
                <a:tc>
                  <a:txBody>
                    <a:bodyPr/>
                    <a:lstStyle/>
                    <a:p>
                      <a:pPr algn="l" fontAlgn="t"/>
                      <a:r>
                        <a:rPr lang="en-US" sz="1000" b="0" i="0" u="none" strike="noStrike">
                          <a:solidFill>
                            <a:srgbClr val="000000"/>
                          </a:solidFill>
                          <a:latin typeface="Arial"/>
                        </a:rPr>
                        <a:t>BNP</a:t>
                      </a:r>
                    </a:p>
                  </a:txBody>
                  <a:tcPr marL="10984" marR="10984" marT="10984"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78</a:t>
                      </a:r>
                    </a:p>
                  </a:txBody>
                  <a:tcPr marL="10984" marR="10984" marT="1098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1.8</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1.8</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92.1</a:t>
                      </a:r>
                    </a:p>
                  </a:txBody>
                  <a:tcPr marL="10984" marR="10984" marT="109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26546">
                <a:tc vMerge="1">
                  <a:txBody>
                    <a:bodyPr/>
                    <a:lstStyle/>
                    <a:p>
                      <a:endParaRPr lang="en-US"/>
                    </a:p>
                  </a:txBody>
                  <a:tcPr/>
                </a:tc>
                <a:tc>
                  <a:txBody>
                    <a:bodyPr/>
                    <a:lstStyle/>
                    <a:p>
                      <a:pPr algn="l" fontAlgn="t"/>
                      <a:r>
                        <a:rPr lang="en-US" sz="1000" b="0" i="0" u="none" strike="noStrike">
                          <a:solidFill>
                            <a:srgbClr val="000000"/>
                          </a:solidFill>
                          <a:latin typeface="Arial"/>
                        </a:rPr>
                        <a:t>Independent</a:t>
                      </a:r>
                    </a:p>
                  </a:txBody>
                  <a:tcPr marL="10984" marR="10984" marT="10984"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216</a:t>
                      </a:r>
                    </a:p>
                  </a:txBody>
                  <a:tcPr marL="10984" marR="10984" marT="1098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4.9</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4.9</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97.0</a:t>
                      </a:r>
                    </a:p>
                  </a:txBody>
                  <a:tcPr marL="10984" marR="10984" marT="109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26546">
                <a:tc vMerge="1">
                  <a:txBody>
                    <a:bodyPr/>
                    <a:lstStyle/>
                    <a:p>
                      <a:endParaRPr lang="en-US"/>
                    </a:p>
                  </a:txBody>
                  <a:tcPr/>
                </a:tc>
                <a:tc>
                  <a:txBody>
                    <a:bodyPr/>
                    <a:lstStyle/>
                    <a:p>
                      <a:pPr algn="l" fontAlgn="t"/>
                      <a:r>
                        <a:rPr lang="en-US" sz="1000" b="0" i="0" u="none" strike="noStrike">
                          <a:solidFill>
                            <a:srgbClr val="000000"/>
                          </a:solidFill>
                          <a:latin typeface="Arial"/>
                        </a:rPr>
                        <a:t>Others</a:t>
                      </a:r>
                    </a:p>
                  </a:txBody>
                  <a:tcPr marL="10984" marR="10984" marT="10984"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135</a:t>
                      </a:r>
                    </a:p>
                  </a:txBody>
                  <a:tcPr marL="10984" marR="10984" marT="1098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3.0</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3.0</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100.0</a:t>
                      </a:r>
                    </a:p>
                  </a:txBody>
                  <a:tcPr marL="10984" marR="10984" marT="1098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26546">
                <a:tc vMerge="1">
                  <a:txBody>
                    <a:bodyPr/>
                    <a:lstStyle/>
                    <a:p>
                      <a:endParaRPr lang="en-US"/>
                    </a:p>
                  </a:txBody>
                  <a:tcPr/>
                </a:tc>
                <a:tc>
                  <a:txBody>
                    <a:bodyPr/>
                    <a:lstStyle/>
                    <a:p>
                      <a:pPr algn="l" fontAlgn="t"/>
                      <a:r>
                        <a:rPr lang="en-US" sz="1000" b="0" i="0" u="none" strike="noStrike">
                          <a:solidFill>
                            <a:srgbClr val="000000"/>
                          </a:solidFill>
                          <a:latin typeface="Arial"/>
                        </a:rPr>
                        <a:t>Total</a:t>
                      </a:r>
                    </a:p>
                  </a:txBody>
                  <a:tcPr marL="10984" marR="10984" marT="10984"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dirty="0">
                          <a:solidFill>
                            <a:srgbClr val="000000"/>
                          </a:solidFill>
                          <a:latin typeface="Arial"/>
                        </a:rPr>
                        <a:t>4447</a:t>
                      </a:r>
                    </a:p>
                  </a:txBody>
                  <a:tcPr marL="10984" marR="10984" marT="1098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100.0</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100.0</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latin typeface="Arial"/>
                        </a:rPr>
                        <a:t> </a:t>
                      </a:r>
                    </a:p>
                  </a:txBody>
                  <a:tcPr marL="10984" marR="10984" marT="10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26546">
                <a:tc>
                  <a:txBody>
                    <a:bodyPr/>
                    <a:lstStyle/>
                    <a:p>
                      <a:pPr algn="l" fontAlgn="t"/>
                      <a:r>
                        <a:rPr lang="en-US" sz="1000" b="0" i="0" u="none" strike="noStrike">
                          <a:solidFill>
                            <a:srgbClr val="000000"/>
                          </a:solidFill>
                          <a:latin typeface="Arial"/>
                        </a:rPr>
                        <a:t>Missing</a:t>
                      </a:r>
                    </a:p>
                  </a:txBody>
                  <a:tcPr marL="10984" marR="10984" marT="10984"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000" b="0" i="0" u="none" strike="noStrike">
                          <a:solidFill>
                            <a:srgbClr val="000000"/>
                          </a:solidFill>
                          <a:latin typeface="Arial"/>
                        </a:rPr>
                        <a:t>System</a:t>
                      </a:r>
                    </a:p>
                  </a:txBody>
                  <a:tcPr marL="10984" marR="10984" marT="10984"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1</a:t>
                      </a:r>
                    </a:p>
                  </a:txBody>
                  <a:tcPr marL="10984" marR="10984" marT="1098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a:solidFill>
                            <a:srgbClr val="000000"/>
                          </a:solidFill>
                          <a:latin typeface="Arial"/>
                        </a:rPr>
                        <a:t>.0</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latin typeface="Arial"/>
                        </a:rPr>
                        <a:t> </a:t>
                      </a:r>
                    </a:p>
                  </a:txBody>
                  <a:tcPr marL="10984" marR="10984"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a:latin typeface="Arial"/>
                        </a:rPr>
                        <a:t> </a:t>
                      </a:r>
                    </a:p>
                  </a:txBody>
                  <a:tcPr marL="10984" marR="10984" marT="10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26546">
                <a:tc gridSpan="2">
                  <a:txBody>
                    <a:bodyPr/>
                    <a:lstStyle/>
                    <a:p>
                      <a:pPr algn="l" fontAlgn="t"/>
                      <a:r>
                        <a:rPr lang="en-US" sz="1000" b="0" i="0" u="none" strike="noStrike">
                          <a:solidFill>
                            <a:srgbClr val="000000"/>
                          </a:solidFill>
                          <a:latin typeface="Arial"/>
                        </a:rPr>
                        <a:t>Total</a:t>
                      </a:r>
                    </a:p>
                  </a:txBody>
                  <a:tcPr marL="10984" marR="10984" marT="109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t"/>
                      <a:r>
                        <a:rPr lang="en-US" sz="1000" b="0" i="0" u="none" strike="noStrike">
                          <a:solidFill>
                            <a:srgbClr val="000000"/>
                          </a:solidFill>
                          <a:latin typeface="Arial"/>
                        </a:rPr>
                        <a:t>4448</a:t>
                      </a:r>
                    </a:p>
                  </a:txBody>
                  <a:tcPr marL="10984" marR="10984" marT="1098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latin typeface="Arial"/>
                        </a:rPr>
                        <a:t>100.0</a:t>
                      </a:r>
                    </a:p>
                  </a:txBody>
                  <a:tcPr marL="10984" marR="10984" marT="109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 </a:t>
                      </a:r>
                    </a:p>
                  </a:txBody>
                  <a:tcPr marL="10984" marR="10984"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latin typeface="Arial"/>
                        </a:rPr>
                        <a:t> </a:t>
                      </a:r>
                    </a:p>
                  </a:txBody>
                  <a:tcPr marL="10984" marR="10984" marT="10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7" name="TextBox 6"/>
          <p:cNvSpPr txBox="1"/>
          <p:nvPr/>
        </p:nvSpPr>
        <p:spPr>
          <a:xfrm>
            <a:off x="3865227" y="1748259"/>
            <a:ext cx="345554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US" dirty="0"/>
              <a:t>What can we say about this table?</a:t>
            </a:r>
          </a:p>
        </p:txBody>
      </p:sp>
      <p:sp>
        <p:nvSpPr>
          <p:cNvPr id="8" name="TextBox 7"/>
          <p:cNvSpPr txBox="1"/>
          <p:nvPr/>
        </p:nvSpPr>
        <p:spPr>
          <a:xfrm>
            <a:off x="1848722" y="6168473"/>
            <a:ext cx="570048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US" dirty="0"/>
              <a:t>A simple frequency table can tell you quite a bit!</a:t>
            </a:r>
          </a:p>
        </p:txBody>
      </p:sp>
      <p:sp>
        <p:nvSpPr>
          <p:cNvPr id="9" name="Right Arrow 8"/>
          <p:cNvSpPr/>
          <p:nvPr/>
        </p:nvSpPr>
        <p:spPr>
          <a:xfrm rot="2457592">
            <a:off x="2491993" y="2354000"/>
            <a:ext cx="1175138" cy="1914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2208079" y="3319153"/>
            <a:ext cx="1377942" cy="1914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514456" y="2845044"/>
            <a:ext cx="288112" cy="280382"/>
          </a:xfrm>
          <a:prstGeom prst="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586020" y="3125426"/>
            <a:ext cx="2800358" cy="608374"/>
          </a:xfrm>
          <a:prstGeom prst="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586021" y="3810000"/>
            <a:ext cx="2800358" cy="603250"/>
          </a:xfrm>
          <a:prstGeom prst="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2208079" y="4012270"/>
            <a:ext cx="1377942" cy="1914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586021" y="4489450"/>
            <a:ext cx="2800358" cy="165100"/>
          </a:xfrm>
          <a:prstGeom prst="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586021" y="4692650"/>
            <a:ext cx="2800358" cy="171450"/>
          </a:xfrm>
          <a:prstGeom prst="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9228" y="5124450"/>
            <a:ext cx="3867150" cy="209550"/>
          </a:xfrm>
          <a:prstGeom prst="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2208079" y="4463120"/>
            <a:ext cx="1377942" cy="1914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2211513" y="4692650"/>
            <a:ext cx="1377942" cy="1914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2208079" y="5124450"/>
            <a:ext cx="311149" cy="1914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845733" y="1822987"/>
            <a:ext cx="727371"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a:t>Error?</a:t>
            </a:r>
          </a:p>
        </p:txBody>
      </p:sp>
      <p:sp>
        <p:nvSpPr>
          <p:cNvPr id="24" name="TextBox 23"/>
          <p:cNvSpPr txBox="1"/>
          <p:nvPr/>
        </p:nvSpPr>
        <p:spPr>
          <a:xfrm>
            <a:off x="609601" y="3125426"/>
            <a:ext cx="159847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a:t>What we would expect?</a:t>
            </a:r>
          </a:p>
        </p:txBody>
      </p:sp>
      <p:sp>
        <p:nvSpPr>
          <p:cNvPr id="25" name="TextBox 24"/>
          <p:cNvSpPr txBox="1"/>
          <p:nvPr/>
        </p:nvSpPr>
        <p:spPr>
          <a:xfrm>
            <a:off x="609601" y="3905419"/>
            <a:ext cx="1598478"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a:t>Look at %</a:t>
            </a:r>
            <a:r>
              <a:rPr lang="en-US" sz="1400" dirty="0" err="1"/>
              <a:t>s</a:t>
            </a:r>
            <a:endParaRPr lang="en-US" sz="1400" dirty="0"/>
          </a:p>
        </p:txBody>
      </p:sp>
      <p:sp>
        <p:nvSpPr>
          <p:cNvPr id="26" name="TextBox 25"/>
          <p:cNvSpPr txBox="1"/>
          <p:nvPr/>
        </p:nvSpPr>
        <p:spPr>
          <a:xfrm>
            <a:off x="609601" y="4413250"/>
            <a:ext cx="1598478"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a:t>More than UKIP</a:t>
            </a:r>
          </a:p>
        </p:txBody>
      </p:sp>
      <p:sp>
        <p:nvSpPr>
          <p:cNvPr id="27" name="TextBox 26"/>
          <p:cNvSpPr txBox="1"/>
          <p:nvPr/>
        </p:nvSpPr>
        <p:spPr>
          <a:xfrm>
            <a:off x="609601" y="5037968"/>
            <a:ext cx="1601912"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a:t>Really? Only 1?</a:t>
            </a:r>
          </a:p>
        </p:txBody>
      </p:sp>
      <p:sp>
        <p:nvSpPr>
          <p:cNvPr id="28" name="TextBox 27"/>
          <p:cNvSpPr txBox="1"/>
          <p:nvPr/>
        </p:nvSpPr>
        <p:spPr>
          <a:xfrm>
            <a:off x="609601" y="4730191"/>
            <a:ext cx="1598478"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a:t>What’s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accel="50000" decel="5000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accel="50000" decel="5000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accel="50000" decel="5000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accel="50000" decel="5000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accel="50000" decel="5000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accel="50000" decel="5000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accel="50000" decel="5000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accel="50000" decel="5000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accel="50000" decel="5000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par>
                                <p:cTn id="79" presetID="2" presetClass="entr" presetSubtype="4" accel="50000" decel="5000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par>
                                <p:cTn id="83" presetID="2" presetClass="entr" presetSubtype="4" accel="50000" decel="5000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accel="50000" decel="5000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Group Activity – Find the Errors!</a:t>
            </a:r>
          </a:p>
        </p:txBody>
      </p:sp>
      <p:sp>
        <p:nvSpPr>
          <p:cNvPr id="3" name="Content Placeholder 2"/>
          <p:cNvSpPr>
            <a:spLocks noGrp="1"/>
          </p:cNvSpPr>
          <p:nvPr>
            <p:ph idx="1"/>
          </p:nvPr>
        </p:nvSpPr>
        <p:spPr>
          <a:xfrm>
            <a:off x="457200" y="1600200"/>
            <a:ext cx="8229600" cy="4637112"/>
          </a:xfrm>
        </p:spPr>
        <p:txBody>
          <a:bodyPr>
            <a:normAutofit fontScale="62500" lnSpcReduction="20000"/>
          </a:bodyPr>
          <a:lstStyle/>
          <a:p>
            <a:r>
              <a:rPr lang="en-GB" dirty="0"/>
              <a:t>Open ‘</a:t>
            </a:r>
            <a:r>
              <a:rPr lang="en-GB" dirty="0">
                <a:solidFill>
                  <a:srgbClr val="FF0000"/>
                </a:solidFill>
              </a:rPr>
              <a:t>OLS_Survey_2015_TRAINING_v2.sav</a:t>
            </a:r>
            <a:r>
              <a:rPr lang="en-GB" dirty="0"/>
              <a:t>’</a:t>
            </a:r>
          </a:p>
          <a:p>
            <a:endParaRPr lang="en-GB" dirty="0"/>
          </a:p>
          <a:p>
            <a:r>
              <a:rPr lang="en-GB" dirty="0"/>
              <a:t>Run frequency tables to find the input errors for the following variables </a:t>
            </a:r>
            <a:r>
              <a:rPr lang="en-GB" b="1" dirty="0"/>
              <a:t>‘RSEX’, ‘MCZ_3’, ‘Ethnicity2r’, ‘</a:t>
            </a:r>
            <a:r>
              <a:rPr lang="en-GB" b="1" dirty="0" err="1"/>
              <a:t>FtPtWkr</a:t>
            </a:r>
            <a:r>
              <a:rPr lang="en-GB" b="1" dirty="0"/>
              <a:t>’</a:t>
            </a:r>
          </a:p>
          <a:p>
            <a:pPr lvl="1"/>
            <a:endParaRPr lang="en-GB" dirty="0"/>
          </a:p>
          <a:p>
            <a:r>
              <a:rPr lang="en-GB" dirty="0"/>
              <a:t>To create a frequency table go to ‘Analyze’, ‘Descriptive Statistics’ and ‘Frequencies’</a:t>
            </a:r>
          </a:p>
          <a:p>
            <a:pPr lvl="1"/>
            <a:endParaRPr lang="en-GB" dirty="0"/>
          </a:p>
          <a:p>
            <a:r>
              <a:rPr lang="en-GB" dirty="0"/>
              <a:t>Remember to look at the ‘Values’ field in the ‘Variable View’ to see permitted responses</a:t>
            </a:r>
          </a:p>
          <a:p>
            <a:endParaRPr lang="en-GB" dirty="0"/>
          </a:p>
          <a:p>
            <a:r>
              <a:rPr lang="en-GB" dirty="0"/>
              <a:t>To find and rectify the problematic value:</a:t>
            </a:r>
          </a:p>
          <a:p>
            <a:pPr lvl="1"/>
            <a:r>
              <a:rPr lang="en-GB" dirty="0"/>
              <a:t>go into ‘Data View’ &amp; highlight the variable column</a:t>
            </a:r>
          </a:p>
          <a:p>
            <a:pPr lvl="1"/>
            <a:r>
              <a:rPr lang="en-GB" dirty="0"/>
              <a:t>click on the binoculars on the tool bar</a:t>
            </a:r>
          </a:p>
          <a:p>
            <a:pPr lvl="1"/>
            <a:r>
              <a:rPr lang="en-GB" dirty="0"/>
              <a:t>type in the problematic value &amp; click ‘Find Next’</a:t>
            </a:r>
          </a:p>
          <a:p>
            <a:pPr lvl="1"/>
            <a:r>
              <a:rPr lang="en-GB" dirty="0"/>
              <a:t>replace problematic value with ‘99’ (i.e. missing)</a:t>
            </a:r>
          </a:p>
        </p:txBody>
      </p:sp>
      <p:sp>
        <p:nvSpPr>
          <p:cNvPr id="4" name="TextBox 3"/>
          <p:cNvSpPr txBox="1"/>
          <p:nvPr/>
        </p:nvSpPr>
        <p:spPr>
          <a:xfrm>
            <a:off x="827584" y="6309320"/>
            <a:ext cx="741682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a:t>Always consider whether the answer is likely to be feasible…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2708920"/>
            <a:ext cx="8229600" cy="864096"/>
          </a:xfrm>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smtClean="0"/>
              <a:t>Coffee Break</a:t>
            </a:r>
            <a:endParaRPr lang="en-GB" dirty="0"/>
          </a:p>
        </p:txBody>
      </p:sp>
    </p:spTree>
    <p:extLst>
      <p:ext uri="{BB962C8B-B14F-4D97-AF65-F5344CB8AC3E}">
        <p14:creationId xmlns:p14="http://schemas.microsoft.com/office/powerpoint/2010/main" val="22393354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a:t>Central Tendency I</a:t>
            </a:r>
          </a:p>
        </p:txBody>
      </p:sp>
      <p:sp>
        <p:nvSpPr>
          <p:cNvPr id="3" name="Content Placeholder 2"/>
          <p:cNvSpPr>
            <a:spLocks noGrp="1"/>
          </p:cNvSpPr>
          <p:nvPr>
            <p:ph idx="1"/>
          </p:nvPr>
        </p:nvSpPr>
        <p:spPr>
          <a:xfrm>
            <a:off x="457200" y="1765300"/>
            <a:ext cx="8229600" cy="1030288"/>
          </a:xfrm>
        </p:spPr>
        <p:style>
          <a:lnRef idx="2">
            <a:schemeClr val="accent5"/>
          </a:lnRef>
          <a:fillRef idx="1">
            <a:schemeClr val="lt1"/>
          </a:fillRef>
          <a:effectRef idx="0">
            <a:schemeClr val="accent5"/>
          </a:effectRef>
          <a:fontRef idx="minor">
            <a:schemeClr val="dk1"/>
          </a:fontRef>
        </p:style>
        <p:txBody>
          <a:bodyPr rtlCol="0">
            <a:normAutofit fontScale="77500" lnSpcReduction="20000"/>
          </a:bodyPr>
          <a:lstStyle/>
          <a:p>
            <a:pPr algn="ctr" fontAlgn="auto">
              <a:spcAft>
                <a:spcPts val="0"/>
              </a:spcAft>
              <a:buFont typeface="Arial"/>
              <a:buNone/>
              <a:defRPr/>
            </a:pPr>
            <a:r>
              <a:rPr lang="en-US" dirty="0"/>
              <a:t>You have all done quantitative research and you all use measures of central tendency in your normal lives – the average, middle and most common values</a:t>
            </a:r>
          </a:p>
          <a:p>
            <a:pPr algn="ctr" fontAlgn="auto">
              <a:spcAft>
                <a:spcPts val="0"/>
              </a:spcAft>
              <a:buFont typeface="Arial"/>
              <a:buNone/>
              <a:defRPr/>
            </a:pPr>
            <a:endParaRPr lang="en-US" dirty="0"/>
          </a:p>
          <a:p>
            <a:pPr algn="ctr" fontAlgn="auto">
              <a:spcAft>
                <a:spcPts val="0"/>
              </a:spcAft>
              <a:buFont typeface="Arial"/>
              <a:buChar char="•"/>
              <a:defRPr/>
            </a:pPr>
            <a:endParaRPr lang="en-US" dirty="0"/>
          </a:p>
          <a:p>
            <a:pPr algn="ctr" fontAlgn="auto">
              <a:spcAft>
                <a:spcPts val="0"/>
              </a:spcAft>
              <a:buFont typeface="Arial"/>
              <a:buNone/>
              <a:defRPr/>
            </a:pPr>
            <a:endParaRPr lang="en-US" dirty="0"/>
          </a:p>
          <a:p>
            <a:pPr algn="ctr" fontAlgn="auto">
              <a:spcAft>
                <a:spcPts val="0"/>
              </a:spcAft>
              <a:buFont typeface="Arial"/>
              <a:buNone/>
              <a:defRPr/>
            </a:pPr>
            <a:endParaRPr lang="en-US" dirty="0"/>
          </a:p>
          <a:p>
            <a:pPr algn="ctr" fontAlgn="auto">
              <a:spcAft>
                <a:spcPts val="0"/>
              </a:spcAft>
              <a:buFont typeface="Arial"/>
              <a:buNone/>
              <a:defRPr/>
            </a:pPr>
            <a:endParaRPr lang="en-US" dirty="0"/>
          </a:p>
        </p:txBody>
      </p:sp>
      <p:grpSp>
        <p:nvGrpSpPr>
          <p:cNvPr id="19" name="Group 20"/>
          <p:cNvGrpSpPr>
            <a:grpSpLocks/>
          </p:cNvGrpSpPr>
          <p:nvPr/>
        </p:nvGrpSpPr>
        <p:grpSpPr bwMode="auto">
          <a:xfrm>
            <a:off x="457200" y="5573714"/>
            <a:ext cx="8229600" cy="646331"/>
            <a:chOff x="457202" y="5573085"/>
            <a:chExt cx="8229599" cy="646550"/>
          </a:xfrm>
        </p:grpSpPr>
        <p:sp>
          <p:nvSpPr>
            <p:cNvPr id="7" name="Right Arrow 6"/>
            <p:cNvSpPr/>
            <p:nvPr/>
          </p:nvSpPr>
          <p:spPr>
            <a:xfrm>
              <a:off x="2657477" y="5787470"/>
              <a:ext cx="973138" cy="28902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p:nvPr/>
          </p:nvSpPr>
          <p:spPr>
            <a:xfrm>
              <a:off x="457202" y="5573085"/>
              <a:ext cx="2200275" cy="6465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dirty="0"/>
                <a:t>How to split the bill equally?</a:t>
              </a:r>
            </a:p>
          </p:txBody>
        </p:sp>
        <p:sp>
          <p:nvSpPr>
            <p:cNvPr id="13" name="Right Arrow 12"/>
            <p:cNvSpPr/>
            <p:nvPr/>
          </p:nvSpPr>
          <p:spPr>
            <a:xfrm>
              <a:off x="6138864" y="5787470"/>
              <a:ext cx="965200" cy="28902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3630615" y="5573085"/>
              <a:ext cx="2508250"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en-US" dirty="0"/>
                <a:t>Divide total amount by number people</a:t>
              </a:r>
            </a:p>
          </p:txBody>
        </p:sp>
        <p:sp>
          <p:nvSpPr>
            <p:cNvPr id="16" name="TextBox 15"/>
            <p:cNvSpPr txBox="1"/>
            <p:nvPr/>
          </p:nvSpPr>
          <p:spPr>
            <a:xfrm>
              <a:off x="7104064" y="5573085"/>
              <a:ext cx="1582737" cy="64633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dirty="0"/>
                <a:t>Average</a:t>
              </a:r>
            </a:p>
            <a:p>
              <a:pPr algn="ctr" fontAlgn="auto">
                <a:spcBef>
                  <a:spcPts val="0"/>
                </a:spcBef>
                <a:spcAft>
                  <a:spcPts val="0"/>
                </a:spcAft>
                <a:defRPr/>
              </a:pPr>
              <a:r>
                <a:rPr lang="en-US" dirty="0"/>
                <a:t>(MEAN)</a:t>
              </a:r>
            </a:p>
          </p:txBody>
        </p:sp>
      </p:grpSp>
      <p:grpSp>
        <p:nvGrpSpPr>
          <p:cNvPr id="20" name="Group 19"/>
          <p:cNvGrpSpPr>
            <a:grpSpLocks/>
          </p:cNvGrpSpPr>
          <p:nvPr/>
        </p:nvGrpSpPr>
        <p:grpSpPr bwMode="auto">
          <a:xfrm>
            <a:off x="457200" y="4378325"/>
            <a:ext cx="8229600" cy="733425"/>
            <a:chOff x="457201" y="4378894"/>
            <a:chExt cx="8229599" cy="733559"/>
          </a:xfrm>
        </p:grpSpPr>
        <p:sp>
          <p:nvSpPr>
            <p:cNvPr id="9" name="Right Arrow 8"/>
            <p:cNvSpPr/>
            <p:nvPr/>
          </p:nvSpPr>
          <p:spPr>
            <a:xfrm>
              <a:off x="2657476" y="4544024"/>
              <a:ext cx="973138" cy="28897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457201" y="4378894"/>
              <a:ext cx="2200275" cy="6462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dirty="0"/>
                <a:t>How long do you cook a chicken?</a:t>
              </a:r>
            </a:p>
          </p:txBody>
        </p:sp>
        <p:sp>
          <p:nvSpPr>
            <p:cNvPr id="14" name="Right Arrow 13"/>
            <p:cNvSpPr/>
            <p:nvPr/>
          </p:nvSpPr>
          <p:spPr>
            <a:xfrm>
              <a:off x="6138863" y="4544024"/>
              <a:ext cx="965200" cy="28897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a:xfrm>
              <a:off x="3630614" y="4461459"/>
              <a:ext cx="2508250" cy="65099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r>
                <a:rPr lang="en-US">
                  <a:solidFill>
                    <a:srgbClr val="000000"/>
                  </a:solidFill>
                  <a:cs typeface="Arial" charset="0"/>
                </a:rPr>
                <a:t>Cookbook says 2 hours but internet says 3</a:t>
              </a:r>
            </a:p>
          </p:txBody>
        </p:sp>
        <p:sp>
          <p:nvSpPr>
            <p:cNvPr id="17" name="TextBox 16"/>
            <p:cNvSpPr txBox="1"/>
            <p:nvPr/>
          </p:nvSpPr>
          <p:spPr>
            <a:xfrm>
              <a:off x="7104063" y="4461459"/>
              <a:ext cx="1582737" cy="64623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dirty="0"/>
                <a:t>Middle</a:t>
              </a:r>
            </a:p>
            <a:p>
              <a:pPr algn="ctr" fontAlgn="auto">
                <a:spcBef>
                  <a:spcPts val="0"/>
                </a:spcBef>
                <a:spcAft>
                  <a:spcPts val="0"/>
                </a:spcAft>
                <a:defRPr/>
              </a:pPr>
              <a:r>
                <a:rPr lang="en-US" dirty="0"/>
                <a:t>(MEDIAN)</a:t>
              </a:r>
            </a:p>
          </p:txBody>
        </p:sp>
      </p:grpSp>
      <p:grpSp>
        <p:nvGrpSpPr>
          <p:cNvPr id="21" name="Group 18"/>
          <p:cNvGrpSpPr>
            <a:grpSpLocks/>
          </p:cNvGrpSpPr>
          <p:nvPr/>
        </p:nvGrpSpPr>
        <p:grpSpPr bwMode="auto">
          <a:xfrm>
            <a:off x="457200" y="3200400"/>
            <a:ext cx="8229600" cy="646331"/>
            <a:chOff x="457200" y="3200400"/>
            <a:chExt cx="8229599" cy="646549"/>
          </a:xfrm>
        </p:grpSpPr>
        <p:sp>
          <p:nvSpPr>
            <p:cNvPr id="8" name="Right Arrow 7"/>
            <p:cNvSpPr/>
            <p:nvPr/>
          </p:nvSpPr>
          <p:spPr>
            <a:xfrm>
              <a:off x="2657475" y="3344912"/>
              <a:ext cx="973138" cy="28902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457200" y="3200400"/>
              <a:ext cx="2200275" cy="64654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dirty="0"/>
                <a:t>What to eat for dinner?</a:t>
              </a:r>
            </a:p>
          </p:txBody>
        </p:sp>
        <p:sp>
          <p:nvSpPr>
            <p:cNvPr id="15" name="Right Arrow 14"/>
            <p:cNvSpPr/>
            <p:nvPr/>
          </p:nvSpPr>
          <p:spPr>
            <a:xfrm>
              <a:off x="6138862" y="3344912"/>
              <a:ext cx="965200" cy="28902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p:nvSpPr>
          <p:spPr>
            <a:xfrm>
              <a:off x="3630613" y="3200400"/>
              <a:ext cx="2508250"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en-US" dirty="0"/>
                <a:t>Decide based on the most popular choice</a:t>
              </a:r>
            </a:p>
          </p:txBody>
        </p:sp>
        <p:sp>
          <p:nvSpPr>
            <p:cNvPr id="18" name="TextBox 17"/>
            <p:cNvSpPr txBox="1"/>
            <p:nvPr/>
          </p:nvSpPr>
          <p:spPr>
            <a:xfrm>
              <a:off x="7104062" y="3200400"/>
              <a:ext cx="1582737" cy="64633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dirty="0"/>
                <a:t>Most Common</a:t>
              </a:r>
            </a:p>
            <a:p>
              <a:pPr algn="ctr" fontAlgn="auto">
                <a:spcBef>
                  <a:spcPts val="0"/>
                </a:spcBef>
                <a:spcAft>
                  <a:spcPts val="0"/>
                </a:spcAft>
                <a:defRPr/>
              </a:pPr>
              <a:r>
                <a:rPr lang="en-US" dirty="0"/>
                <a:t>(MODE)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0-#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a:t>Central Tendency II</a:t>
            </a:r>
          </a:p>
        </p:txBody>
      </p:sp>
      <p:sp>
        <p:nvSpPr>
          <p:cNvPr id="3" name="Content Placeholder 2"/>
          <p:cNvSpPr>
            <a:spLocks noGrp="1"/>
          </p:cNvSpPr>
          <p:nvPr>
            <p:ph idx="1"/>
          </p:nvPr>
        </p:nvSpPr>
        <p:spPr>
          <a:xfrm>
            <a:off x="4706938" y="2049463"/>
            <a:ext cx="3979862" cy="1946275"/>
          </a:xfrm>
        </p:spPr>
        <p:style>
          <a:lnRef idx="2">
            <a:schemeClr val="accent5"/>
          </a:lnRef>
          <a:fillRef idx="1">
            <a:schemeClr val="lt1"/>
          </a:fillRef>
          <a:effectRef idx="0">
            <a:schemeClr val="accent5"/>
          </a:effectRef>
          <a:fontRef idx="minor">
            <a:schemeClr val="dk1"/>
          </a:fontRef>
        </p:style>
        <p:txBody>
          <a:bodyPr rtlCol="0">
            <a:normAutofit/>
          </a:bodyPr>
          <a:lstStyle/>
          <a:p>
            <a:pPr marL="0" indent="0" algn="ctr" fontAlgn="auto">
              <a:spcAft>
                <a:spcPts val="0"/>
              </a:spcAft>
              <a:buFont typeface="Arial"/>
              <a:buNone/>
              <a:defRPr/>
            </a:pPr>
            <a:r>
              <a:rPr lang="en-US" sz="2800" u="sng" dirty="0"/>
              <a:t>MODE</a:t>
            </a:r>
          </a:p>
          <a:p>
            <a:pPr marL="0" indent="0" algn="ctr" fontAlgn="auto">
              <a:spcAft>
                <a:spcPts val="0"/>
              </a:spcAft>
              <a:buFont typeface="Arial"/>
              <a:buNone/>
              <a:defRPr/>
            </a:pPr>
            <a:r>
              <a:rPr lang="en-US" sz="2800" dirty="0"/>
              <a:t>the value that occurs the most frequently in the data</a:t>
            </a:r>
          </a:p>
          <a:p>
            <a:pPr marL="0" indent="0" fontAlgn="auto">
              <a:spcAft>
                <a:spcPts val="0"/>
              </a:spcAft>
              <a:buFont typeface="Arial"/>
              <a:buNone/>
              <a:defRPr/>
            </a:pPr>
            <a:endParaRPr lang="en-US" dirty="0"/>
          </a:p>
        </p:txBody>
      </p:sp>
      <p:pic>
        <p:nvPicPr>
          <p:cNvPr id="22531" name="Picture 7"/>
          <p:cNvPicPr>
            <a:picLocks noChangeAspect="1" noChangeArrowheads="1"/>
          </p:cNvPicPr>
          <p:nvPr/>
        </p:nvPicPr>
        <p:blipFill>
          <a:blip r:embed="rId2" cstate="print"/>
          <a:srcRect/>
          <a:stretch>
            <a:fillRect/>
          </a:stretch>
        </p:blipFill>
        <p:spPr bwMode="auto">
          <a:xfrm>
            <a:off x="457200" y="1752600"/>
            <a:ext cx="5715000" cy="4149725"/>
          </a:xfrm>
          <a:prstGeom prst="rect">
            <a:avLst/>
          </a:prstGeom>
          <a:noFill/>
          <a:ln w="9525">
            <a:noFill/>
            <a:miter lim="800000"/>
            <a:headEnd/>
            <a:tailEnd/>
          </a:ln>
        </p:spPr>
      </p:pic>
      <p:sp>
        <p:nvSpPr>
          <p:cNvPr id="7" name="Rectangle 6"/>
          <p:cNvSpPr/>
          <p:nvPr/>
        </p:nvSpPr>
        <p:spPr>
          <a:xfrm>
            <a:off x="4386263" y="4173538"/>
            <a:ext cx="1785937" cy="95726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961063" y="4314825"/>
            <a:ext cx="1862137" cy="4000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sz="2000" dirty="0"/>
              <a:t>MODE = 32</a:t>
            </a:r>
          </a:p>
        </p:txBody>
      </p:sp>
      <p:sp>
        <p:nvSpPr>
          <p:cNvPr id="6" name="Rectangle 5"/>
          <p:cNvSpPr/>
          <p:nvPr/>
        </p:nvSpPr>
        <p:spPr>
          <a:xfrm>
            <a:off x="3919538" y="4173538"/>
            <a:ext cx="576262" cy="677862"/>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Elbow Connector 8"/>
          <p:cNvCxnSpPr>
            <a:stCxn id="6" idx="3"/>
            <a:endCxn id="5" idx="1"/>
          </p:cNvCxnSpPr>
          <p:nvPr/>
        </p:nvCxnSpPr>
        <p:spPr>
          <a:xfrm>
            <a:off x="4495800" y="4513263"/>
            <a:ext cx="1465263" cy="158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a:t>Central Tendency III</a:t>
            </a:r>
          </a:p>
        </p:txBody>
      </p:sp>
      <p:pic>
        <p:nvPicPr>
          <p:cNvPr id="23554" name="Picture 4"/>
          <p:cNvPicPr>
            <a:picLocks noChangeAspect="1" noChangeArrowheads="1"/>
          </p:cNvPicPr>
          <p:nvPr/>
        </p:nvPicPr>
        <p:blipFill>
          <a:blip r:embed="rId2" cstate="print"/>
          <a:srcRect/>
          <a:stretch>
            <a:fillRect/>
          </a:stretch>
        </p:blipFill>
        <p:spPr bwMode="auto">
          <a:xfrm>
            <a:off x="457200" y="2544763"/>
            <a:ext cx="8569325" cy="2967037"/>
          </a:xfrm>
          <a:prstGeom prst="rect">
            <a:avLst/>
          </a:prstGeom>
          <a:noFill/>
          <a:ln w="9525">
            <a:noFill/>
            <a:miter lim="800000"/>
            <a:headEnd/>
            <a:tailEnd/>
          </a:ln>
        </p:spPr>
      </p:pic>
      <p:sp>
        <p:nvSpPr>
          <p:cNvPr id="5" name="TextBox 4"/>
          <p:cNvSpPr txBox="1"/>
          <p:nvPr/>
        </p:nvSpPr>
        <p:spPr>
          <a:xfrm>
            <a:off x="1176338" y="5753100"/>
            <a:ext cx="6959600" cy="4603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en-US" sz="2400" dirty="0"/>
              <a:t>The most frequent (MODAL) response</a:t>
            </a:r>
          </a:p>
        </p:txBody>
      </p:sp>
      <p:sp>
        <p:nvSpPr>
          <p:cNvPr id="6" name="TextBox 5"/>
          <p:cNvSpPr txBox="1"/>
          <p:nvPr/>
        </p:nvSpPr>
        <p:spPr>
          <a:xfrm>
            <a:off x="1176338" y="1947863"/>
            <a:ext cx="6959600" cy="4603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en-US" sz="2400" dirty="0"/>
              <a:t>The mode is useful for thinking about NOMINAL data</a:t>
            </a:r>
          </a:p>
        </p:txBody>
      </p:sp>
      <p:sp>
        <p:nvSpPr>
          <p:cNvPr id="7" name="Rectangle 6"/>
          <p:cNvSpPr/>
          <p:nvPr/>
        </p:nvSpPr>
        <p:spPr>
          <a:xfrm>
            <a:off x="3784600" y="4300538"/>
            <a:ext cx="465138" cy="322262"/>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hape 8"/>
          <p:cNvCxnSpPr>
            <a:stCxn id="5" idx="0"/>
            <a:endCxn id="7" idx="3"/>
          </p:cNvCxnSpPr>
          <p:nvPr/>
        </p:nvCxnSpPr>
        <p:spPr>
          <a:xfrm rot="16200000" flipV="1">
            <a:off x="3807619" y="4904582"/>
            <a:ext cx="1290637" cy="4064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9672" y="2095500"/>
            <a:ext cx="5991225" cy="4800600"/>
          </a:xfrm>
          <a:prstGeom prst="rect">
            <a:avLst/>
          </a:prstGeom>
        </p:spPr>
      </p:pic>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a:t>Central Tendency IV</a:t>
            </a:r>
          </a:p>
        </p:txBody>
      </p:sp>
      <p:sp>
        <p:nvSpPr>
          <p:cNvPr id="5" name="TextBox 4"/>
          <p:cNvSpPr txBox="1"/>
          <p:nvPr/>
        </p:nvSpPr>
        <p:spPr>
          <a:xfrm>
            <a:off x="1346200" y="1633538"/>
            <a:ext cx="6443663" cy="461962"/>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en-US" sz="2400" dirty="0"/>
              <a:t>NOMINAL data can be displayed using a pie chart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a:t>Central Tendency V</a:t>
            </a:r>
          </a:p>
        </p:txBody>
      </p:sp>
      <p:sp>
        <p:nvSpPr>
          <p:cNvPr id="3" name="Content Placeholder 2"/>
          <p:cNvSpPr>
            <a:spLocks noGrp="1"/>
          </p:cNvSpPr>
          <p:nvPr>
            <p:ph idx="1"/>
          </p:nvPr>
        </p:nvSpPr>
        <p:spPr>
          <a:xfrm>
            <a:off x="4560888" y="2078038"/>
            <a:ext cx="4125912" cy="1311275"/>
          </a:xfrm>
        </p:spPr>
        <p:style>
          <a:lnRef idx="2">
            <a:schemeClr val="accent5"/>
          </a:lnRef>
          <a:fillRef idx="1">
            <a:schemeClr val="lt1"/>
          </a:fillRef>
          <a:effectRef idx="0">
            <a:schemeClr val="accent5"/>
          </a:effectRef>
          <a:fontRef idx="minor">
            <a:schemeClr val="dk1"/>
          </a:fontRef>
        </p:style>
        <p:txBody>
          <a:bodyPr rtlCol="0">
            <a:normAutofit/>
          </a:bodyPr>
          <a:lstStyle/>
          <a:p>
            <a:pPr marL="0" indent="0" algn="ctr" fontAlgn="auto">
              <a:spcAft>
                <a:spcPts val="0"/>
              </a:spcAft>
              <a:buFont typeface="Arial"/>
              <a:buNone/>
              <a:defRPr/>
            </a:pPr>
            <a:r>
              <a:rPr lang="en-US" sz="2400" u="sng" dirty="0"/>
              <a:t>MEDIAN</a:t>
            </a:r>
          </a:p>
          <a:p>
            <a:pPr marL="0" indent="0" algn="ctr" fontAlgn="auto">
              <a:spcAft>
                <a:spcPts val="0"/>
              </a:spcAft>
              <a:buFont typeface="Arial"/>
              <a:buNone/>
              <a:defRPr/>
            </a:pPr>
            <a:r>
              <a:rPr lang="en-US" sz="2400" dirty="0"/>
              <a:t>the middle value of the ordered sample data</a:t>
            </a:r>
          </a:p>
          <a:p>
            <a:pPr marL="0" indent="0" algn="ctr" fontAlgn="auto">
              <a:spcAft>
                <a:spcPts val="0"/>
              </a:spcAft>
              <a:buFont typeface="Arial"/>
              <a:buNone/>
              <a:defRPr/>
            </a:pPr>
            <a:endParaRPr lang="en-US" dirty="0"/>
          </a:p>
        </p:txBody>
      </p:sp>
      <p:pic>
        <p:nvPicPr>
          <p:cNvPr id="25603" name="Picture 4"/>
          <p:cNvPicPr>
            <a:picLocks noChangeAspect="1" noChangeArrowheads="1"/>
          </p:cNvPicPr>
          <p:nvPr/>
        </p:nvPicPr>
        <p:blipFill>
          <a:blip r:embed="rId2" cstate="print"/>
          <a:srcRect/>
          <a:stretch>
            <a:fillRect/>
          </a:stretch>
        </p:blipFill>
        <p:spPr bwMode="auto">
          <a:xfrm>
            <a:off x="457200" y="1787525"/>
            <a:ext cx="7096125" cy="3962400"/>
          </a:xfrm>
          <a:prstGeom prst="rect">
            <a:avLst/>
          </a:prstGeom>
          <a:noFill/>
          <a:ln w="9525">
            <a:noFill/>
            <a:miter lim="800000"/>
            <a:headEnd/>
            <a:tailEnd/>
          </a:ln>
        </p:spPr>
      </p:pic>
      <p:sp>
        <p:nvSpPr>
          <p:cNvPr id="5" name="TextBox 4"/>
          <p:cNvSpPr txBox="1"/>
          <p:nvPr/>
        </p:nvSpPr>
        <p:spPr>
          <a:xfrm>
            <a:off x="5210174" y="4686679"/>
            <a:ext cx="3476625" cy="64611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en-US" dirty="0"/>
              <a:t>When the sample size if odd, the median is the middle value</a:t>
            </a:r>
          </a:p>
        </p:txBody>
      </p:sp>
      <p:sp>
        <p:nvSpPr>
          <p:cNvPr id="6" name="TextBox 5"/>
          <p:cNvSpPr txBox="1"/>
          <p:nvPr/>
        </p:nvSpPr>
        <p:spPr>
          <a:xfrm>
            <a:off x="5210174" y="5642272"/>
            <a:ext cx="3467099"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en-US" dirty="0"/>
              <a:t>When the sample size if even, the median is the midpoint of the two middle values</a:t>
            </a:r>
          </a:p>
        </p:txBody>
      </p:sp>
      <p:sp>
        <p:nvSpPr>
          <p:cNvPr id="7" name="TextBox 6"/>
          <p:cNvSpPr txBox="1"/>
          <p:nvPr/>
        </p:nvSpPr>
        <p:spPr>
          <a:xfrm>
            <a:off x="1608138" y="6121400"/>
            <a:ext cx="1863725" cy="4016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sz="2000" dirty="0"/>
              <a:t>MEDIAN = 42.5</a:t>
            </a:r>
          </a:p>
        </p:txBody>
      </p:sp>
      <p:sp>
        <p:nvSpPr>
          <p:cNvPr id="8" name="Rectangle 7"/>
          <p:cNvSpPr/>
          <p:nvPr/>
        </p:nvSpPr>
        <p:spPr>
          <a:xfrm>
            <a:off x="3835400" y="3743325"/>
            <a:ext cx="2984500" cy="676275"/>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hape 10"/>
          <p:cNvCxnSpPr>
            <a:stCxn id="8" idx="1"/>
            <a:endCxn id="7" idx="0"/>
          </p:cNvCxnSpPr>
          <p:nvPr/>
        </p:nvCxnSpPr>
        <p:spPr>
          <a:xfrm rot="10800000" flipV="1">
            <a:off x="2540000" y="4081463"/>
            <a:ext cx="1295400" cy="203993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9" presetClass="entr" presetSubtype="0" fill="hold" grpId="0" nodeType="after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par>
                          <p:cTn id="22" fill="hold">
                            <p:stCondLst>
                              <p:cond delay="3000"/>
                            </p:stCondLst>
                            <p:childTnLst>
                              <p:par>
                                <p:cTn id="23" presetID="9"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1414463" y="2681288"/>
          <a:ext cx="6419850" cy="2557412"/>
        </p:xfrm>
        <a:graphic>
          <a:graphicData uri="http://schemas.openxmlformats.org/drawingml/2006/table">
            <a:tbl>
              <a:tblPr/>
              <a:tblGrid>
                <a:gridCol w="1331919">
                  <a:extLst>
                    <a:ext uri="{9D8B030D-6E8A-4147-A177-3AD203B41FA5}">
                      <a16:colId xmlns:a16="http://schemas.microsoft.com/office/drawing/2014/main" val="20000"/>
                    </a:ext>
                  </a:extLst>
                </a:gridCol>
                <a:gridCol w="1331919">
                  <a:extLst>
                    <a:ext uri="{9D8B030D-6E8A-4147-A177-3AD203B41FA5}">
                      <a16:colId xmlns:a16="http://schemas.microsoft.com/office/drawing/2014/main" val="20001"/>
                    </a:ext>
                  </a:extLst>
                </a:gridCol>
                <a:gridCol w="865747">
                  <a:extLst>
                    <a:ext uri="{9D8B030D-6E8A-4147-A177-3AD203B41FA5}">
                      <a16:colId xmlns:a16="http://schemas.microsoft.com/office/drawing/2014/main" val="20002"/>
                    </a:ext>
                  </a:extLst>
                </a:gridCol>
                <a:gridCol w="759194">
                  <a:extLst>
                    <a:ext uri="{9D8B030D-6E8A-4147-A177-3AD203B41FA5}">
                      <a16:colId xmlns:a16="http://schemas.microsoft.com/office/drawing/2014/main" val="20003"/>
                    </a:ext>
                  </a:extLst>
                </a:gridCol>
                <a:gridCol w="1038897">
                  <a:extLst>
                    <a:ext uri="{9D8B030D-6E8A-4147-A177-3AD203B41FA5}">
                      <a16:colId xmlns:a16="http://schemas.microsoft.com/office/drawing/2014/main" val="20004"/>
                    </a:ext>
                  </a:extLst>
                </a:gridCol>
                <a:gridCol w="1092174">
                  <a:extLst>
                    <a:ext uri="{9D8B030D-6E8A-4147-A177-3AD203B41FA5}">
                      <a16:colId xmlns:a16="http://schemas.microsoft.com/office/drawing/2014/main" val="20005"/>
                    </a:ext>
                  </a:extLst>
                </a:gridCol>
              </a:tblGrid>
              <a:tr h="267265">
                <a:tc gridSpan="6">
                  <a:txBody>
                    <a:bodyPr/>
                    <a:lstStyle/>
                    <a:p>
                      <a:pPr algn="ctr" fontAlgn="ctr"/>
                      <a:r>
                        <a:rPr lang="en-US" sz="1200" b="1" i="0" u="none" strike="noStrike" dirty="0">
                          <a:solidFill>
                            <a:srgbClr val="000000"/>
                          </a:solidFill>
                          <a:latin typeface="Arial Bold"/>
                        </a:rPr>
                        <a:t>There is a general lack of public knowledge about local government</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1584">
                <a:tc gridSpan="2">
                  <a:txBody>
                    <a:bodyPr/>
                    <a:lstStyle/>
                    <a:p>
                      <a:pPr algn="ctr" fontAlgn="ctr"/>
                      <a:r>
                        <a:rPr lang="en-US" sz="1200" b="0" i="0" u="none" strike="noStrike" dirty="0">
                          <a:latin typeface="Arial"/>
                        </a:rPr>
                        <a:t>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a:solidFill>
                            <a:srgbClr val="000000"/>
                          </a:solidFill>
                          <a:latin typeface="Arial"/>
                        </a:rPr>
                        <a:t>Frequency</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Percent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Valid Percent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Cumulative Percent</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5207">
                <a:tc rowSpan="6">
                  <a:txBody>
                    <a:bodyPr/>
                    <a:lstStyle/>
                    <a:p>
                      <a:pPr algn="l" fontAlgn="t"/>
                      <a:r>
                        <a:rPr lang="en-US" sz="1200" b="0" i="0" u="none" strike="noStrike" dirty="0">
                          <a:solidFill>
                            <a:srgbClr val="000000"/>
                          </a:solidFill>
                          <a:latin typeface="Arial"/>
                        </a:rPr>
                        <a:t>Valid</a:t>
                      </a:r>
                    </a:p>
                  </a:txBody>
                  <a:tcPr marL="12700" marR="12700" marT="1270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200" b="0" i="0" u="none" strike="noStrike" dirty="0">
                          <a:solidFill>
                            <a:srgbClr val="000000"/>
                          </a:solidFill>
                          <a:latin typeface="Arial"/>
                        </a:rPr>
                        <a:t>Strongly Agree</a:t>
                      </a:r>
                    </a:p>
                  </a:txBody>
                  <a:tcPr marL="12700" marR="12700" marT="1270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200" b="0" i="0" u="none" strike="noStrike">
                          <a:solidFill>
                            <a:srgbClr val="000000"/>
                          </a:solidFill>
                          <a:latin typeface="Arial"/>
                        </a:rPr>
                        <a:t>1911</a:t>
                      </a:r>
                    </a:p>
                  </a:txBody>
                  <a:tcPr marL="12700" marR="12700" marT="1270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200" b="0" i="0" u="none" strike="noStrike">
                          <a:solidFill>
                            <a:srgbClr val="000000"/>
                          </a:solidFill>
                          <a:latin typeface="Arial"/>
                        </a:rPr>
                        <a:t>41.1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200" b="0" i="0" u="none" strike="noStrike">
                          <a:solidFill>
                            <a:srgbClr val="000000"/>
                          </a:solidFill>
                          <a:latin typeface="Arial"/>
                        </a:rPr>
                        <a:t>41.8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200" b="0" i="0" u="none" strike="noStrike">
                          <a:solidFill>
                            <a:srgbClr val="000000"/>
                          </a:solidFill>
                          <a:latin typeface="Arial"/>
                        </a:rPr>
                        <a:t>41.8</a:t>
                      </a:r>
                    </a:p>
                  </a:txBody>
                  <a:tcPr marL="12700" marR="12700" marT="127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37569">
                <a:tc vMerge="1">
                  <a:txBody>
                    <a:bodyPr/>
                    <a:lstStyle/>
                    <a:p>
                      <a:endParaRPr lang="en-US"/>
                    </a:p>
                  </a:txBody>
                  <a:tcPr/>
                </a:tc>
                <a:tc>
                  <a:txBody>
                    <a:bodyPr/>
                    <a:lstStyle/>
                    <a:p>
                      <a:pPr algn="l" fontAlgn="t"/>
                      <a:r>
                        <a:rPr lang="en-US" sz="1200" b="0" i="0" u="none" strike="noStrike" dirty="0">
                          <a:solidFill>
                            <a:srgbClr val="000000"/>
                          </a:solidFill>
                          <a:latin typeface="Arial"/>
                        </a:rPr>
                        <a:t>Agree</a:t>
                      </a:r>
                    </a:p>
                  </a:txBody>
                  <a:tcPr marL="12700" marR="12700" marT="1270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2281</a:t>
                      </a:r>
                    </a:p>
                  </a:txBody>
                  <a:tcPr marL="12700" marR="12700" marT="1270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49.1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49.9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91.6</a:t>
                      </a:r>
                    </a:p>
                  </a:txBody>
                  <a:tcPr marL="12700" marR="12700" marT="127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37569">
                <a:tc vMerge="1">
                  <a:txBody>
                    <a:bodyPr/>
                    <a:lstStyle/>
                    <a:p>
                      <a:endParaRPr lang="en-US"/>
                    </a:p>
                  </a:txBody>
                  <a:tcPr/>
                </a:tc>
                <a:tc>
                  <a:txBody>
                    <a:bodyPr/>
                    <a:lstStyle/>
                    <a:p>
                      <a:pPr algn="l" fontAlgn="t"/>
                      <a:r>
                        <a:rPr lang="en-US" sz="1200" b="0" i="0" u="none" strike="noStrike" dirty="0">
                          <a:solidFill>
                            <a:srgbClr val="000000"/>
                          </a:solidFill>
                          <a:latin typeface="Arial"/>
                        </a:rPr>
                        <a:t>Neutral</a:t>
                      </a:r>
                    </a:p>
                  </a:txBody>
                  <a:tcPr marL="12700" marR="12700" marT="1270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dirty="0">
                          <a:solidFill>
                            <a:srgbClr val="000000"/>
                          </a:solidFill>
                          <a:latin typeface="Arial"/>
                        </a:rPr>
                        <a:t>255</a:t>
                      </a:r>
                    </a:p>
                  </a:txBody>
                  <a:tcPr marL="12700" marR="12700" marT="1270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dirty="0">
                          <a:solidFill>
                            <a:srgbClr val="000000"/>
                          </a:solidFill>
                          <a:latin typeface="Arial"/>
                        </a:rPr>
                        <a:t>5.6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97.2</a:t>
                      </a:r>
                    </a:p>
                  </a:txBody>
                  <a:tcPr marL="12700" marR="12700" marT="127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37569">
                <a:tc vMerge="1">
                  <a:txBody>
                    <a:bodyPr/>
                    <a:lstStyle/>
                    <a:p>
                      <a:endParaRPr lang="en-US"/>
                    </a:p>
                  </a:txBody>
                  <a:tcPr/>
                </a:tc>
                <a:tc>
                  <a:txBody>
                    <a:bodyPr/>
                    <a:lstStyle/>
                    <a:p>
                      <a:pPr algn="l" fontAlgn="t"/>
                      <a:r>
                        <a:rPr lang="en-US" sz="1200" b="0" i="0" u="none" strike="noStrike" dirty="0">
                          <a:solidFill>
                            <a:srgbClr val="000000"/>
                          </a:solidFill>
                          <a:latin typeface="Arial"/>
                        </a:rPr>
                        <a:t>Disagree</a:t>
                      </a:r>
                    </a:p>
                  </a:txBody>
                  <a:tcPr marL="12700" marR="12700" marT="1270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111</a:t>
                      </a:r>
                    </a:p>
                  </a:txBody>
                  <a:tcPr marL="12700" marR="12700" marT="1270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99.6</a:t>
                      </a:r>
                    </a:p>
                  </a:txBody>
                  <a:tcPr marL="12700" marR="12700" marT="127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37569">
                <a:tc vMerge="1">
                  <a:txBody>
                    <a:bodyPr/>
                    <a:lstStyle/>
                    <a:p>
                      <a:endParaRPr lang="en-US"/>
                    </a:p>
                  </a:txBody>
                  <a:tcPr/>
                </a:tc>
                <a:tc>
                  <a:txBody>
                    <a:bodyPr/>
                    <a:lstStyle/>
                    <a:p>
                      <a:pPr algn="l" fontAlgn="t"/>
                      <a:r>
                        <a:rPr lang="en-US" sz="1200" b="0" i="0" u="none" strike="noStrike">
                          <a:solidFill>
                            <a:srgbClr val="000000"/>
                          </a:solidFill>
                          <a:latin typeface="Arial"/>
                        </a:rPr>
                        <a:t>Strongly Disagree</a:t>
                      </a:r>
                    </a:p>
                  </a:txBody>
                  <a:tcPr marL="12700" marR="12700" marT="1270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17</a:t>
                      </a:r>
                    </a:p>
                  </a:txBody>
                  <a:tcPr marL="12700" marR="12700" marT="1270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dirty="0">
                          <a:solidFill>
                            <a:srgbClr val="000000"/>
                          </a:solidFill>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100.0</a:t>
                      </a:r>
                    </a:p>
                  </a:txBody>
                  <a:tcPr marL="12700" marR="12700" marT="127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37569">
                <a:tc vMerge="1">
                  <a:txBody>
                    <a:bodyPr/>
                    <a:lstStyle/>
                    <a:p>
                      <a:endParaRPr lang="en-US"/>
                    </a:p>
                  </a:txBody>
                  <a:tcPr/>
                </a:tc>
                <a:tc>
                  <a:txBody>
                    <a:bodyPr/>
                    <a:lstStyle/>
                    <a:p>
                      <a:pPr algn="l" fontAlgn="t"/>
                      <a:r>
                        <a:rPr lang="en-US" sz="1200" b="0" i="0" u="none" strike="noStrike">
                          <a:solidFill>
                            <a:srgbClr val="000000"/>
                          </a:solidFill>
                          <a:latin typeface="Arial"/>
                        </a:rPr>
                        <a:t>Total</a:t>
                      </a:r>
                    </a:p>
                  </a:txBody>
                  <a:tcPr marL="12700" marR="12700" marT="1270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4575</a:t>
                      </a:r>
                    </a:p>
                  </a:txBody>
                  <a:tcPr marL="12700" marR="12700" marT="1270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98.5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100.0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latin typeface="Arial"/>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37569">
                <a:tc>
                  <a:txBody>
                    <a:bodyPr/>
                    <a:lstStyle/>
                    <a:p>
                      <a:pPr algn="l" fontAlgn="t"/>
                      <a:r>
                        <a:rPr lang="en-US" sz="1200" b="0" i="0" u="none" strike="noStrike">
                          <a:solidFill>
                            <a:srgbClr val="000000"/>
                          </a:solidFill>
                          <a:latin typeface="Arial"/>
                        </a:rPr>
                        <a:t>Missing</a:t>
                      </a:r>
                    </a:p>
                  </a:txBody>
                  <a:tcPr marL="12700" marR="12700" marT="1270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200" b="0" i="0" u="none" strike="noStrike">
                          <a:solidFill>
                            <a:srgbClr val="000000"/>
                          </a:solidFill>
                          <a:latin typeface="Arial"/>
                        </a:rPr>
                        <a:t>System</a:t>
                      </a:r>
                    </a:p>
                  </a:txBody>
                  <a:tcPr marL="12700" marR="12700" marT="1270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71</a:t>
                      </a:r>
                    </a:p>
                  </a:txBody>
                  <a:tcPr marL="12700" marR="12700" marT="1270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latin typeface="Arial"/>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latin typeface="Arial"/>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37569">
                <a:tc gridSpan="2">
                  <a:txBody>
                    <a:bodyPr/>
                    <a:lstStyle/>
                    <a:p>
                      <a:pPr algn="l" fontAlgn="t"/>
                      <a:r>
                        <a:rPr lang="en-US" sz="1200" b="0" i="0" u="none" strike="noStrike">
                          <a:solidFill>
                            <a:srgbClr val="000000"/>
                          </a:solidFill>
                          <a:latin typeface="Arial"/>
                        </a:rPr>
                        <a:t>Total</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t"/>
                      <a:r>
                        <a:rPr lang="en-US" sz="1200" b="0" i="0" u="none" strike="noStrike">
                          <a:solidFill>
                            <a:srgbClr val="000000"/>
                          </a:solidFill>
                          <a:latin typeface="Arial"/>
                        </a:rPr>
                        <a:t>4646</a:t>
                      </a:r>
                    </a:p>
                  </a:txBody>
                  <a:tcPr marL="12700" marR="12700" marT="1270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latin typeface="Arial"/>
                        </a:rPr>
                        <a:t>100.0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Arial"/>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latin typeface="Arial"/>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a:t>Central Tendency VI</a:t>
            </a:r>
          </a:p>
        </p:txBody>
      </p:sp>
      <p:sp>
        <p:nvSpPr>
          <p:cNvPr id="4" name="TextBox 3"/>
          <p:cNvSpPr txBox="1"/>
          <p:nvPr/>
        </p:nvSpPr>
        <p:spPr>
          <a:xfrm>
            <a:off x="457200" y="1752600"/>
            <a:ext cx="8229600" cy="83026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en-US" sz="2400" dirty="0"/>
              <a:t>The </a:t>
            </a:r>
            <a:r>
              <a:rPr lang="en-US" sz="2400" u="sng" dirty="0"/>
              <a:t>mode and median</a:t>
            </a:r>
            <a:r>
              <a:rPr lang="en-US" sz="2400" dirty="0"/>
              <a:t> are useful for thinking about ORDINAL data</a:t>
            </a:r>
          </a:p>
        </p:txBody>
      </p:sp>
      <p:sp>
        <p:nvSpPr>
          <p:cNvPr id="6" name="TextBox 5"/>
          <p:cNvSpPr txBox="1"/>
          <p:nvPr/>
        </p:nvSpPr>
        <p:spPr>
          <a:xfrm>
            <a:off x="5391150" y="5519738"/>
            <a:ext cx="2863850" cy="6461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dirty="0"/>
              <a:t>This is the most frequent (MODAL) </a:t>
            </a:r>
            <a:r>
              <a:rPr lang="en-US" dirty="0" smtClean="0"/>
              <a:t>response</a:t>
            </a:r>
            <a:endParaRPr lang="en-US" dirty="0"/>
          </a:p>
        </p:txBody>
      </p:sp>
      <p:sp>
        <p:nvSpPr>
          <p:cNvPr id="7" name="TextBox 6"/>
          <p:cNvSpPr txBox="1"/>
          <p:nvPr/>
        </p:nvSpPr>
        <p:spPr>
          <a:xfrm>
            <a:off x="1066800" y="5519738"/>
            <a:ext cx="2863850" cy="6461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dirty="0"/>
              <a:t>This is the middle (MEDIAN) response</a:t>
            </a:r>
          </a:p>
        </p:txBody>
      </p:sp>
      <p:sp>
        <p:nvSpPr>
          <p:cNvPr id="8" name="Rectangle 7"/>
          <p:cNvSpPr/>
          <p:nvPr/>
        </p:nvSpPr>
        <p:spPr>
          <a:xfrm>
            <a:off x="4529138" y="3573016"/>
            <a:ext cx="457200" cy="211584"/>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684463" y="3573016"/>
            <a:ext cx="855662" cy="211584"/>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hape 10"/>
          <p:cNvCxnSpPr>
            <a:stCxn id="6" idx="0"/>
            <a:endCxn id="8" idx="3"/>
          </p:cNvCxnSpPr>
          <p:nvPr/>
        </p:nvCxnSpPr>
        <p:spPr>
          <a:xfrm rot="16200000" flipV="1">
            <a:off x="4984242" y="3680904"/>
            <a:ext cx="1840930" cy="183673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hape 12"/>
          <p:cNvCxnSpPr>
            <a:stCxn id="7" idx="0"/>
            <a:endCxn id="9" idx="1"/>
          </p:cNvCxnSpPr>
          <p:nvPr/>
        </p:nvCxnSpPr>
        <p:spPr>
          <a:xfrm rot="5400000" flipH="1" flipV="1">
            <a:off x="1671129" y="4506404"/>
            <a:ext cx="1840930" cy="18573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accel="50000" decel="5000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a:t>Central Tendency VII</a:t>
            </a:r>
          </a:p>
        </p:txBody>
      </p:sp>
      <p:sp>
        <p:nvSpPr>
          <p:cNvPr id="4" name="TextBox 3"/>
          <p:cNvSpPr txBox="1"/>
          <p:nvPr/>
        </p:nvSpPr>
        <p:spPr>
          <a:xfrm>
            <a:off x="1049338" y="1633538"/>
            <a:ext cx="6994525" cy="461962"/>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en-US" sz="2400" dirty="0"/>
              <a:t>ORDINAL data can also be displayed using a bar chart</a:t>
            </a:r>
          </a:p>
        </p:txBody>
      </p:sp>
      <p:pic>
        <p:nvPicPr>
          <p:cNvPr id="29699" name="Picture 6" descr="Ordinal Bar Chart Example1.png"/>
          <p:cNvPicPr>
            <a:picLocks noChangeAspect="1"/>
          </p:cNvPicPr>
          <p:nvPr/>
        </p:nvPicPr>
        <p:blipFill>
          <a:blip r:embed="rId2" cstate="print"/>
          <a:srcRect/>
          <a:stretch>
            <a:fillRect/>
          </a:stretch>
        </p:blipFill>
        <p:spPr bwMode="auto">
          <a:xfrm>
            <a:off x="1662113" y="2192338"/>
            <a:ext cx="5830887" cy="46656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7509520" cy="1152128"/>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3200" dirty="0"/>
              <a:t>Why we need quantitative methods – a feminist and indigenous perspective</a:t>
            </a:r>
          </a:p>
        </p:txBody>
      </p:sp>
      <p:sp>
        <p:nvSpPr>
          <p:cNvPr id="3" name="Content Placeholder 2"/>
          <p:cNvSpPr>
            <a:spLocks noGrp="1"/>
          </p:cNvSpPr>
          <p:nvPr>
            <p:ph idx="1"/>
          </p:nvPr>
        </p:nvSpPr>
        <p:spPr>
          <a:xfrm>
            <a:off x="457200" y="1772816"/>
            <a:ext cx="8229600" cy="4608512"/>
          </a:xfrm>
        </p:spPr>
        <p:txBody>
          <a:bodyPr>
            <a:normAutofit lnSpcReduction="10000"/>
          </a:bodyPr>
          <a:lstStyle/>
          <a:p>
            <a:pPr marL="0" indent="0" hangingPunct="0">
              <a:buNone/>
            </a:pPr>
            <a:r>
              <a:rPr lang="en-GB" sz="2100" i="1" dirty="0"/>
              <a:t>If an argument is needed for this  I think that it is to be found in the fact that feminism in all its various varieties does understand itself to be a radical movement for social change.  It aims at producing societies which are more than those it finds already in existence.  Surely the rhetorical wing of feminism will require descriptions and analyses of the social arrangements about which the judgements about justice and injustice are being made, as well as explanations of how they come about and are sustained in </a:t>
            </a:r>
            <a:r>
              <a:rPr lang="en-GB" sz="2100" i="1" dirty="0" smtClean="0"/>
              <a:t>existence.</a:t>
            </a:r>
            <a:endParaRPr lang="en-GB" sz="2100" i="1" dirty="0"/>
          </a:p>
          <a:p>
            <a:pPr marL="0" indent="0" algn="r" hangingPunct="0">
              <a:buNone/>
            </a:pPr>
            <a:r>
              <a:rPr lang="en-GB" sz="2100" i="1" dirty="0" err="1" smtClean="0"/>
              <a:t>Ismay</a:t>
            </a:r>
            <a:r>
              <a:rPr lang="en-GB" sz="2100" i="1" dirty="0" smtClean="0"/>
              <a:t> </a:t>
            </a:r>
            <a:r>
              <a:rPr lang="en-GB" sz="2100" i="1" dirty="0"/>
              <a:t>Barwell 1994: </a:t>
            </a:r>
            <a:r>
              <a:rPr lang="en-GB" sz="2100" i="1" dirty="0" smtClean="0"/>
              <a:t>82</a:t>
            </a:r>
          </a:p>
          <a:p>
            <a:pPr marL="0" indent="0" hangingPunct="0">
              <a:buNone/>
            </a:pPr>
            <a:endParaRPr lang="en-GB" sz="2100" i="1" dirty="0"/>
          </a:p>
          <a:p>
            <a:pPr marL="0" indent="0" hangingPunct="0">
              <a:buNone/>
            </a:pPr>
            <a:r>
              <a:rPr lang="en-GB" sz="2100" i="1" dirty="0"/>
              <a:t>Quantitative research methodologies, they research practice they engender, and the skills base to interpret and use them are central to validating our declaration of research self- determination.</a:t>
            </a:r>
          </a:p>
          <a:p>
            <a:pPr marL="0" indent="0" algn="r" hangingPunct="0">
              <a:buNone/>
            </a:pPr>
            <a:r>
              <a:rPr lang="en-GB" sz="2100" i="1" dirty="0"/>
              <a:t>Walter and Anderson 2013: 136</a:t>
            </a:r>
          </a:p>
          <a:p>
            <a:pPr marL="0" indent="0">
              <a:buNone/>
            </a:pPr>
            <a:endParaRPr lang="en-GB" dirty="0"/>
          </a:p>
        </p:txBody>
      </p:sp>
    </p:spTree>
    <p:extLst>
      <p:ext uri="{BB962C8B-B14F-4D97-AF65-F5344CB8AC3E}">
        <p14:creationId xmlns:p14="http://schemas.microsoft.com/office/powerpoint/2010/main" val="42399866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a:t>Central Tendency VIII</a:t>
            </a:r>
          </a:p>
        </p:txBody>
      </p:sp>
      <p:sp>
        <p:nvSpPr>
          <p:cNvPr id="3" name="Content Placeholder 2"/>
          <p:cNvSpPr>
            <a:spLocks noGrp="1"/>
          </p:cNvSpPr>
          <p:nvPr>
            <p:ph idx="1"/>
          </p:nvPr>
        </p:nvSpPr>
        <p:spPr>
          <a:xfrm>
            <a:off x="4535488" y="2036763"/>
            <a:ext cx="4151312" cy="1319212"/>
          </a:xfrm>
        </p:spPr>
        <p:style>
          <a:lnRef idx="2">
            <a:schemeClr val="accent5"/>
          </a:lnRef>
          <a:fillRef idx="1">
            <a:schemeClr val="lt1"/>
          </a:fillRef>
          <a:effectRef idx="0">
            <a:schemeClr val="accent5"/>
          </a:effectRef>
          <a:fontRef idx="minor">
            <a:schemeClr val="dk1"/>
          </a:fontRef>
        </p:style>
        <p:txBody>
          <a:bodyPr rtlCol="0">
            <a:noAutofit/>
          </a:bodyPr>
          <a:lstStyle/>
          <a:p>
            <a:pPr marL="0" indent="0" algn="ctr" fontAlgn="auto">
              <a:spcAft>
                <a:spcPts val="0"/>
              </a:spcAft>
              <a:buFont typeface="Arial"/>
              <a:buNone/>
              <a:defRPr/>
            </a:pPr>
            <a:r>
              <a:rPr lang="en-US" sz="2400" u="sng" dirty="0"/>
              <a:t>MEAN</a:t>
            </a:r>
          </a:p>
          <a:p>
            <a:pPr marL="0" indent="0" algn="ctr" fontAlgn="auto">
              <a:spcAft>
                <a:spcPts val="0"/>
              </a:spcAft>
              <a:buFont typeface="Arial"/>
              <a:buNone/>
              <a:defRPr/>
            </a:pPr>
            <a:r>
              <a:rPr lang="en-US" sz="2400" dirty="0"/>
              <a:t>sum of the value divided by the number of cases</a:t>
            </a:r>
          </a:p>
        </p:txBody>
      </p:sp>
      <p:pic>
        <p:nvPicPr>
          <p:cNvPr id="27653" name="Picture 8"/>
          <p:cNvPicPr>
            <a:picLocks noChangeAspect="1" noChangeArrowheads="1"/>
          </p:cNvPicPr>
          <p:nvPr/>
        </p:nvPicPr>
        <p:blipFill>
          <a:blip r:embed="rId2" cstate="print"/>
          <a:srcRect/>
          <a:stretch>
            <a:fillRect/>
          </a:stretch>
        </p:blipFill>
        <p:spPr bwMode="auto">
          <a:xfrm>
            <a:off x="457200" y="1754188"/>
            <a:ext cx="3730625" cy="4191000"/>
          </a:xfrm>
          <a:prstGeom prst="rect">
            <a:avLst/>
          </a:prstGeom>
          <a:noFill/>
          <a:ln w="9525">
            <a:noFill/>
            <a:miter lim="800000"/>
            <a:headEnd/>
            <a:tailEnd/>
          </a:ln>
        </p:spPr>
      </p:pic>
      <p:sp>
        <p:nvSpPr>
          <p:cNvPr id="6" name="Rectangle 5"/>
          <p:cNvSpPr/>
          <p:nvPr/>
        </p:nvSpPr>
        <p:spPr>
          <a:xfrm>
            <a:off x="3652838" y="5616575"/>
            <a:ext cx="534987" cy="328613"/>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87425" y="2366963"/>
            <a:ext cx="868363" cy="3249612"/>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5826125" y="4448175"/>
            <a:ext cx="701675" cy="365125"/>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826125" y="4960938"/>
            <a:ext cx="701675" cy="366712"/>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Elbow Connector 11"/>
          <p:cNvCxnSpPr>
            <a:stCxn id="6" idx="3"/>
            <a:endCxn id="8" idx="1"/>
          </p:cNvCxnSpPr>
          <p:nvPr/>
        </p:nvCxnSpPr>
        <p:spPr>
          <a:xfrm flipV="1">
            <a:off x="4187825" y="4630738"/>
            <a:ext cx="1638300" cy="114935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hape 13"/>
          <p:cNvCxnSpPr>
            <a:stCxn id="7" idx="3"/>
            <a:endCxn id="9" idx="2"/>
          </p:cNvCxnSpPr>
          <p:nvPr/>
        </p:nvCxnSpPr>
        <p:spPr>
          <a:xfrm>
            <a:off x="1855788" y="3990975"/>
            <a:ext cx="4321175" cy="1336675"/>
          </a:xfrm>
          <a:prstGeom prst="bentConnector4">
            <a:avLst>
              <a:gd name="adj1" fmla="val 24777"/>
              <a:gd name="adj2" fmla="val 17543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891338" y="4630738"/>
            <a:ext cx="914400" cy="55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7164288" y="4725144"/>
            <a:ext cx="1617662" cy="4000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sz="2000" dirty="0"/>
              <a:t>MEAN = 44.2</a:t>
            </a:r>
          </a:p>
        </p:txBody>
      </p:sp>
      <p:sp>
        <p:nvSpPr>
          <p:cNvPr id="15" name="TextBox 14"/>
          <p:cNvSpPr txBox="1"/>
          <p:nvPr/>
        </p:nvSpPr>
        <p:spPr>
          <a:xfrm>
            <a:off x="5940152" y="4941168"/>
            <a:ext cx="504056" cy="369332"/>
          </a:xfrm>
          <a:prstGeom prst="rect">
            <a:avLst/>
          </a:prstGeom>
          <a:noFill/>
        </p:spPr>
        <p:txBody>
          <a:bodyPr wrap="square" rtlCol="0">
            <a:spAutoFit/>
          </a:bodyPr>
          <a:lstStyle/>
          <a:p>
            <a:pPr algn="ctr"/>
            <a:r>
              <a:rPr lang="en-GB" dirty="0"/>
              <a:t>10</a:t>
            </a:r>
          </a:p>
        </p:txBody>
      </p:sp>
      <p:sp>
        <p:nvSpPr>
          <p:cNvPr id="16" name="TextBox 15"/>
          <p:cNvSpPr txBox="1"/>
          <p:nvPr/>
        </p:nvSpPr>
        <p:spPr>
          <a:xfrm>
            <a:off x="5868144" y="4437112"/>
            <a:ext cx="648072" cy="369332"/>
          </a:xfrm>
          <a:prstGeom prst="rect">
            <a:avLst/>
          </a:prstGeom>
          <a:noFill/>
        </p:spPr>
        <p:txBody>
          <a:bodyPr wrap="square" rtlCol="0">
            <a:spAutoFit/>
          </a:bodyPr>
          <a:lstStyle/>
          <a:p>
            <a:pPr algn="ctr"/>
            <a:r>
              <a:rPr lang="en-GB" dirty="0"/>
              <a:t>442</a:t>
            </a:r>
          </a:p>
        </p:txBody>
      </p:sp>
      <p:cxnSp>
        <p:nvCxnSpPr>
          <p:cNvPr id="18" name="Straight Connector 17"/>
          <p:cNvCxnSpPr/>
          <p:nvPr/>
        </p:nvCxnSpPr>
        <p:spPr>
          <a:xfrm>
            <a:off x="5796136" y="4869160"/>
            <a:ext cx="79208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32240" y="4869160"/>
            <a:ext cx="28803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32240" y="4941168"/>
            <a:ext cx="28803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9"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par>
                          <p:cTn id="30" fill="hold">
                            <p:stCondLst>
                              <p:cond delay="3000"/>
                            </p:stCondLst>
                            <p:childTnLst>
                              <p:par>
                                <p:cTn id="31" presetID="9" presetClass="entr" presetSubtype="0" fill="hold" grpId="0" nodeType="afterEffect">
                                  <p:stCondLst>
                                    <p:cond delay="100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a:t>Central Tendency IX</a:t>
            </a:r>
          </a:p>
        </p:txBody>
      </p:sp>
      <p:sp>
        <p:nvSpPr>
          <p:cNvPr id="4" name="TextBox 3"/>
          <p:cNvSpPr txBox="1"/>
          <p:nvPr/>
        </p:nvSpPr>
        <p:spPr>
          <a:xfrm>
            <a:off x="457200" y="1752600"/>
            <a:ext cx="8229600" cy="83026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en-US" sz="2400" dirty="0"/>
              <a:t>The </a:t>
            </a:r>
            <a:r>
              <a:rPr lang="en-US" sz="2400" u="sng" dirty="0"/>
              <a:t>mean, mode and median </a:t>
            </a:r>
            <a:r>
              <a:rPr lang="en-US" sz="2400" dirty="0"/>
              <a:t>are useful for thinking about INTERVAL data</a:t>
            </a:r>
          </a:p>
        </p:txBody>
      </p:sp>
      <p:sp>
        <p:nvSpPr>
          <p:cNvPr id="6" name="TextBox 5"/>
          <p:cNvSpPr txBox="1"/>
          <p:nvPr/>
        </p:nvSpPr>
        <p:spPr>
          <a:xfrm>
            <a:off x="5294313" y="3839000"/>
            <a:ext cx="2420937"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dirty="0"/>
              <a:t>This is the MEAN age</a:t>
            </a:r>
          </a:p>
        </p:txBody>
      </p:sp>
      <p:sp>
        <p:nvSpPr>
          <p:cNvPr id="7" name="TextBox 6"/>
          <p:cNvSpPr txBox="1"/>
          <p:nvPr/>
        </p:nvSpPr>
        <p:spPr>
          <a:xfrm>
            <a:off x="5294313" y="4493596"/>
            <a:ext cx="2420937"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dirty="0"/>
              <a:t>This is the MEDIAN age</a:t>
            </a:r>
          </a:p>
        </p:txBody>
      </p:sp>
      <p:sp>
        <p:nvSpPr>
          <p:cNvPr id="8" name="TextBox 7"/>
          <p:cNvSpPr txBox="1"/>
          <p:nvPr/>
        </p:nvSpPr>
        <p:spPr>
          <a:xfrm>
            <a:off x="5294313" y="5164694"/>
            <a:ext cx="2420937"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dirty="0"/>
              <a:t>This is the MODAL age</a:t>
            </a:r>
          </a:p>
        </p:txBody>
      </p:sp>
      <p:graphicFrame>
        <p:nvGraphicFramePr>
          <p:cNvPr id="10" name="Table 9"/>
          <p:cNvGraphicFramePr>
            <a:graphicFrameLocks noGrp="1"/>
          </p:cNvGraphicFramePr>
          <p:nvPr/>
        </p:nvGraphicFramePr>
        <p:xfrm>
          <a:off x="1257300" y="3194050"/>
          <a:ext cx="2527300" cy="1935480"/>
        </p:xfrm>
        <a:graphic>
          <a:graphicData uri="http://schemas.openxmlformats.org/drawingml/2006/table">
            <a:tbl>
              <a:tblPr/>
              <a:tblGrid>
                <a:gridCol w="814877">
                  <a:extLst>
                    <a:ext uri="{9D8B030D-6E8A-4147-A177-3AD203B41FA5}">
                      <a16:colId xmlns:a16="http://schemas.microsoft.com/office/drawing/2014/main" val="20000"/>
                    </a:ext>
                  </a:extLst>
                </a:gridCol>
                <a:gridCol w="814877">
                  <a:extLst>
                    <a:ext uri="{9D8B030D-6E8A-4147-A177-3AD203B41FA5}">
                      <a16:colId xmlns:a16="http://schemas.microsoft.com/office/drawing/2014/main" val="20001"/>
                    </a:ext>
                  </a:extLst>
                </a:gridCol>
                <a:gridCol w="897546">
                  <a:extLst>
                    <a:ext uri="{9D8B030D-6E8A-4147-A177-3AD203B41FA5}">
                      <a16:colId xmlns:a16="http://schemas.microsoft.com/office/drawing/2014/main" val="20002"/>
                    </a:ext>
                  </a:extLst>
                </a:gridCol>
              </a:tblGrid>
              <a:tr h="304800">
                <a:tc gridSpan="3">
                  <a:txBody>
                    <a:bodyPr/>
                    <a:lstStyle/>
                    <a:p>
                      <a:pPr algn="ctr" fontAlgn="ctr"/>
                      <a:r>
                        <a:rPr lang="en-US" sz="1200" b="1" i="0" u="none" strike="noStrike" dirty="0">
                          <a:solidFill>
                            <a:srgbClr val="000000"/>
                          </a:solidFill>
                          <a:latin typeface="Arial Bold"/>
                        </a:rPr>
                        <a:t>Statistics</a:t>
                      </a:r>
                    </a:p>
                  </a:txBody>
                  <a:tcPr marL="12700" marR="12700" marT="1270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9100">
                <a:tc gridSpan="3">
                  <a:txBody>
                    <a:bodyPr/>
                    <a:lstStyle/>
                    <a:p>
                      <a:pPr algn="l" fontAlgn="b"/>
                      <a:r>
                        <a:rPr lang="en-US" sz="1200" b="0" i="0" u="none" strike="noStrike" dirty="0">
                          <a:solidFill>
                            <a:srgbClr val="000000"/>
                          </a:solidFill>
                          <a:latin typeface="Arial"/>
                        </a:rPr>
                        <a:t>What was your age last birthday</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rowSpan="2">
                  <a:txBody>
                    <a:bodyPr/>
                    <a:lstStyle/>
                    <a:p>
                      <a:pPr algn="l" fontAlgn="t"/>
                      <a:r>
                        <a:rPr lang="en-US" sz="1200" b="0" i="0" u="none" strike="noStrike">
                          <a:solidFill>
                            <a:srgbClr val="000000"/>
                          </a:solidFill>
                          <a:latin typeface="Arial"/>
                        </a:rPr>
                        <a:t>N</a:t>
                      </a:r>
                    </a:p>
                  </a:txBody>
                  <a:tcPr marL="12700" marR="12700" marT="1270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200" b="0" i="0" u="none" strike="noStrike">
                          <a:solidFill>
                            <a:srgbClr val="000000"/>
                          </a:solidFill>
                          <a:latin typeface="Arial"/>
                        </a:rPr>
                        <a:t>Valid</a:t>
                      </a:r>
                    </a:p>
                  </a:txBody>
                  <a:tcPr marL="12700" marR="12700" marT="1270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200" b="0" i="0" u="none" strike="noStrike">
                          <a:solidFill>
                            <a:srgbClr val="000000"/>
                          </a:solidFill>
                          <a:latin typeface="Arial"/>
                        </a:rPr>
                        <a:t>4290</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54000">
                <a:tc vMerge="1">
                  <a:txBody>
                    <a:bodyPr/>
                    <a:lstStyle/>
                    <a:p>
                      <a:endParaRPr lang="en-US"/>
                    </a:p>
                  </a:txBody>
                  <a:tcPr/>
                </a:tc>
                <a:tc>
                  <a:txBody>
                    <a:bodyPr/>
                    <a:lstStyle/>
                    <a:p>
                      <a:pPr algn="l" fontAlgn="t"/>
                      <a:r>
                        <a:rPr lang="en-US" sz="1200" b="0" i="0" u="none" strike="noStrike">
                          <a:solidFill>
                            <a:srgbClr val="000000"/>
                          </a:solidFill>
                          <a:latin typeface="Arial"/>
                        </a:rPr>
                        <a:t>Missing</a:t>
                      </a:r>
                    </a:p>
                  </a:txBody>
                  <a:tcPr marL="12700" marR="12700" marT="1270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t"/>
                      <a:r>
                        <a:rPr lang="en-US" sz="1200" b="0" i="0" u="none" strike="noStrike">
                          <a:solidFill>
                            <a:srgbClr val="000000"/>
                          </a:solidFill>
                          <a:latin typeface="Arial"/>
                        </a:rPr>
                        <a:t>158</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54000">
                <a:tc gridSpan="2">
                  <a:txBody>
                    <a:bodyPr/>
                    <a:lstStyle/>
                    <a:p>
                      <a:pPr algn="l" fontAlgn="t"/>
                      <a:r>
                        <a:rPr lang="en-US" sz="1200" b="0" i="0" u="none" strike="noStrike">
                          <a:solidFill>
                            <a:srgbClr val="000000"/>
                          </a:solidFill>
                          <a:latin typeface="Arial"/>
                        </a:rPr>
                        <a:t>Mean</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t"/>
                      <a:r>
                        <a:rPr lang="en-US" sz="1200" b="0" i="0" u="none" strike="noStrike">
                          <a:solidFill>
                            <a:srgbClr val="000000"/>
                          </a:solidFill>
                          <a:latin typeface="Arial"/>
                        </a:rPr>
                        <a:t>54.74</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54000">
                <a:tc gridSpan="2">
                  <a:txBody>
                    <a:bodyPr/>
                    <a:lstStyle/>
                    <a:p>
                      <a:pPr algn="l" fontAlgn="t"/>
                      <a:r>
                        <a:rPr lang="en-US" sz="1200" b="0" i="0" u="none" strike="noStrike">
                          <a:solidFill>
                            <a:srgbClr val="000000"/>
                          </a:solidFill>
                          <a:latin typeface="Arial"/>
                        </a:rPr>
                        <a:t>Median</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t"/>
                      <a:r>
                        <a:rPr lang="en-US" sz="1200" b="0" i="0" u="none" strike="noStrike">
                          <a:solidFill>
                            <a:srgbClr val="000000"/>
                          </a:solidFill>
                          <a:latin typeface="Arial"/>
                        </a:rPr>
                        <a:t>57.00</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54000">
                <a:tc gridSpan="2">
                  <a:txBody>
                    <a:bodyPr/>
                    <a:lstStyle/>
                    <a:p>
                      <a:pPr algn="l" fontAlgn="t"/>
                      <a:r>
                        <a:rPr lang="en-US" sz="1200" b="0" i="0" u="none" strike="noStrike">
                          <a:solidFill>
                            <a:srgbClr val="000000"/>
                          </a:solidFill>
                          <a:latin typeface="Arial"/>
                        </a:rPr>
                        <a:t>Mode</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t"/>
                      <a:r>
                        <a:rPr lang="en-US" sz="1200" b="0" i="0" u="none" strike="noStrike" dirty="0">
                          <a:solidFill>
                            <a:srgbClr val="000000"/>
                          </a:solidFill>
                          <a:latin typeface="Arial"/>
                        </a:rPr>
                        <a:t>62</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1" name="Rectangle 10"/>
          <p:cNvSpPr/>
          <p:nvPr/>
        </p:nvSpPr>
        <p:spPr>
          <a:xfrm>
            <a:off x="1144588" y="4322763"/>
            <a:ext cx="2752725" cy="211137"/>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1144588" y="4581525"/>
            <a:ext cx="2752725" cy="211138"/>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144588" y="4860925"/>
            <a:ext cx="2752725" cy="211138"/>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Elbow Connector 14"/>
          <p:cNvCxnSpPr>
            <a:stCxn id="6" idx="1"/>
            <a:endCxn id="11" idx="3"/>
          </p:cNvCxnSpPr>
          <p:nvPr/>
        </p:nvCxnSpPr>
        <p:spPr>
          <a:xfrm rot="10800000" flipV="1">
            <a:off x="3897313" y="4023666"/>
            <a:ext cx="1397000" cy="40466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7" idx="1"/>
            <a:endCxn id="12" idx="3"/>
          </p:cNvCxnSpPr>
          <p:nvPr/>
        </p:nvCxnSpPr>
        <p:spPr>
          <a:xfrm rot="10800000" flipV="1">
            <a:off x="3897313" y="4678262"/>
            <a:ext cx="1397000" cy="883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8" idx="1"/>
            <a:endCxn id="13" idx="3"/>
          </p:cNvCxnSpPr>
          <p:nvPr/>
        </p:nvCxnSpPr>
        <p:spPr>
          <a:xfrm rot="10800000">
            <a:off x="3897313" y="4966494"/>
            <a:ext cx="1397000" cy="38286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9" presetClass="entr" presetSubtype="0" fill="hold" grpId="0" nodeType="after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par>
                          <p:cTn id="22" fill="hold">
                            <p:stCondLst>
                              <p:cond delay="3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accel="50000" decel="5000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9" presetClass="entr" presetSubtype="0" fill="hold" grpId="0" nodeType="afterEffect">
                                  <p:stCondLst>
                                    <p:cond delay="100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par>
                          <p:cTn id="36" fill="hold">
                            <p:stCondLst>
                              <p:cond delay="5500"/>
                            </p:stCondLst>
                            <p:childTnLst>
                              <p:par>
                                <p:cTn id="37" presetID="2" presetClass="entr" presetSubtype="4" accel="50000" decel="5000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6000"/>
                            </p:stCondLst>
                            <p:childTnLst>
                              <p:par>
                                <p:cTn id="42" presetID="2" presetClass="entr" presetSubtype="4" accel="50000" decel="5000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a:t>Central Tendency X</a:t>
            </a:r>
          </a:p>
        </p:txBody>
      </p:sp>
      <p:sp>
        <p:nvSpPr>
          <p:cNvPr id="4" name="TextBox 3"/>
          <p:cNvSpPr txBox="1"/>
          <p:nvPr/>
        </p:nvSpPr>
        <p:spPr>
          <a:xfrm>
            <a:off x="1049338" y="1633538"/>
            <a:ext cx="6994525" cy="461962"/>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en-US" sz="2400" dirty="0"/>
              <a:t>INTERVAL data can be displayed using a histogram</a:t>
            </a:r>
          </a:p>
        </p:txBody>
      </p:sp>
      <p:pic>
        <p:nvPicPr>
          <p:cNvPr id="31747" name="Picture 4" descr="Age Histogram1.jpg"/>
          <p:cNvPicPr>
            <a:picLocks noChangeAspect="1"/>
          </p:cNvPicPr>
          <p:nvPr/>
        </p:nvPicPr>
        <p:blipFill>
          <a:blip r:embed="rId2" cstate="print"/>
          <a:srcRect/>
          <a:stretch>
            <a:fillRect/>
          </a:stretch>
        </p:blipFill>
        <p:spPr bwMode="auto">
          <a:xfrm>
            <a:off x="1862138" y="2214563"/>
            <a:ext cx="5656262" cy="4525962"/>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a:t>Dispersion I</a:t>
            </a:r>
          </a:p>
        </p:txBody>
      </p:sp>
      <p:sp>
        <p:nvSpPr>
          <p:cNvPr id="32770" name="Content Placeholder 2"/>
          <p:cNvSpPr>
            <a:spLocks noGrp="1"/>
          </p:cNvSpPr>
          <p:nvPr>
            <p:ph idx="1"/>
          </p:nvPr>
        </p:nvSpPr>
        <p:spPr/>
        <p:txBody>
          <a:bodyPr/>
          <a:lstStyle/>
          <a:p>
            <a:r>
              <a:rPr lang="en-US" dirty="0"/>
              <a:t>Measures of central tendency are heuristics</a:t>
            </a:r>
          </a:p>
          <a:p>
            <a:endParaRPr lang="en-US" dirty="0"/>
          </a:p>
          <a:p>
            <a:r>
              <a:rPr lang="en-US" dirty="0"/>
              <a:t>They can hide important details in the data</a:t>
            </a:r>
          </a:p>
          <a:p>
            <a:endParaRPr lang="en-US" dirty="0"/>
          </a:p>
          <a:p>
            <a:endParaRPr lang="en-US" dirty="0"/>
          </a:p>
          <a:p>
            <a:endParaRPr lang="en-US" dirty="0"/>
          </a:p>
          <a:p>
            <a:endParaRPr lang="en-US" dirty="0"/>
          </a:p>
          <a:p>
            <a:pPr>
              <a:buFont typeface="Arial" charset="0"/>
              <a:buNone/>
            </a:pPr>
            <a:endParaRPr lang="en-US" dirty="0"/>
          </a:p>
          <a:p>
            <a:endParaRPr lang="en-US" dirty="0"/>
          </a:p>
          <a:p>
            <a:endParaRPr lang="en-US" dirty="0"/>
          </a:p>
        </p:txBody>
      </p:sp>
      <p:graphicFrame>
        <p:nvGraphicFramePr>
          <p:cNvPr id="4" name="Table 3"/>
          <p:cNvGraphicFramePr>
            <a:graphicFrameLocks noGrp="1"/>
          </p:cNvGraphicFramePr>
          <p:nvPr/>
        </p:nvGraphicFramePr>
        <p:xfrm>
          <a:off x="457200" y="3968750"/>
          <a:ext cx="5139275" cy="370840"/>
        </p:xfrm>
        <a:graphic>
          <a:graphicData uri="http://schemas.openxmlformats.org/drawingml/2006/table">
            <a:tbl>
              <a:tblPr firstRow="1" bandRow="1">
                <a:tableStyleId>{5C22544A-7EE6-4342-B048-85BDC9FD1C3A}</a:tableStyleId>
              </a:tblPr>
              <a:tblGrid>
                <a:gridCol w="1322546">
                  <a:extLst>
                    <a:ext uri="{9D8B030D-6E8A-4147-A177-3AD203B41FA5}">
                      <a16:colId xmlns:a16="http://schemas.microsoft.com/office/drawing/2014/main" val="20000"/>
                    </a:ext>
                  </a:extLst>
                </a:gridCol>
                <a:gridCol w="424081">
                  <a:extLst>
                    <a:ext uri="{9D8B030D-6E8A-4147-A177-3AD203B41FA5}">
                      <a16:colId xmlns:a16="http://schemas.microsoft.com/office/drawing/2014/main" val="20001"/>
                    </a:ext>
                  </a:extLst>
                </a:gridCol>
                <a:gridCol w="424081">
                  <a:extLst>
                    <a:ext uri="{9D8B030D-6E8A-4147-A177-3AD203B41FA5}">
                      <a16:colId xmlns:a16="http://schemas.microsoft.com/office/drawing/2014/main" val="20002"/>
                    </a:ext>
                  </a:extLst>
                </a:gridCol>
                <a:gridCol w="424081">
                  <a:extLst>
                    <a:ext uri="{9D8B030D-6E8A-4147-A177-3AD203B41FA5}">
                      <a16:colId xmlns:a16="http://schemas.microsoft.com/office/drawing/2014/main" val="20003"/>
                    </a:ext>
                  </a:extLst>
                </a:gridCol>
                <a:gridCol w="424081">
                  <a:extLst>
                    <a:ext uri="{9D8B030D-6E8A-4147-A177-3AD203B41FA5}">
                      <a16:colId xmlns:a16="http://schemas.microsoft.com/office/drawing/2014/main" val="20004"/>
                    </a:ext>
                  </a:extLst>
                </a:gridCol>
                <a:gridCol w="424081">
                  <a:extLst>
                    <a:ext uri="{9D8B030D-6E8A-4147-A177-3AD203B41FA5}">
                      <a16:colId xmlns:a16="http://schemas.microsoft.com/office/drawing/2014/main" val="20005"/>
                    </a:ext>
                  </a:extLst>
                </a:gridCol>
                <a:gridCol w="424081">
                  <a:extLst>
                    <a:ext uri="{9D8B030D-6E8A-4147-A177-3AD203B41FA5}">
                      <a16:colId xmlns:a16="http://schemas.microsoft.com/office/drawing/2014/main" val="20006"/>
                    </a:ext>
                  </a:extLst>
                </a:gridCol>
                <a:gridCol w="424081">
                  <a:extLst>
                    <a:ext uri="{9D8B030D-6E8A-4147-A177-3AD203B41FA5}">
                      <a16:colId xmlns:a16="http://schemas.microsoft.com/office/drawing/2014/main" val="20007"/>
                    </a:ext>
                  </a:extLst>
                </a:gridCol>
                <a:gridCol w="424081">
                  <a:extLst>
                    <a:ext uri="{9D8B030D-6E8A-4147-A177-3AD203B41FA5}">
                      <a16:colId xmlns:a16="http://schemas.microsoft.com/office/drawing/2014/main" val="20008"/>
                    </a:ext>
                  </a:extLst>
                </a:gridCol>
                <a:gridCol w="424081">
                  <a:extLst>
                    <a:ext uri="{9D8B030D-6E8A-4147-A177-3AD203B41FA5}">
                      <a16:colId xmlns:a16="http://schemas.microsoft.com/office/drawing/2014/main" val="20009"/>
                    </a:ext>
                  </a:extLst>
                </a:gridCol>
              </a:tblGrid>
              <a:tr h="370840">
                <a:tc>
                  <a:txBody>
                    <a:bodyPr/>
                    <a:lstStyle/>
                    <a:p>
                      <a:r>
                        <a:rPr lang="en-US" dirty="0"/>
                        <a:t>Dataset 1:</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457200" y="4492625"/>
          <a:ext cx="5139275" cy="370840"/>
        </p:xfrm>
        <a:graphic>
          <a:graphicData uri="http://schemas.openxmlformats.org/drawingml/2006/table">
            <a:tbl>
              <a:tblPr firstRow="1" bandRow="1">
                <a:tableStyleId>{5C22544A-7EE6-4342-B048-85BDC9FD1C3A}</a:tableStyleId>
              </a:tblPr>
              <a:tblGrid>
                <a:gridCol w="1322546">
                  <a:extLst>
                    <a:ext uri="{9D8B030D-6E8A-4147-A177-3AD203B41FA5}">
                      <a16:colId xmlns:a16="http://schemas.microsoft.com/office/drawing/2014/main" val="20000"/>
                    </a:ext>
                  </a:extLst>
                </a:gridCol>
                <a:gridCol w="424081">
                  <a:extLst>
                    <a:ext uri="{9D8B030D-6E8A-4147-A177-3AD203B41FA5}">
                      <a16:colId xmlns:a16="http://schemas.microsoft.com/office/drawing/2014/main" val="20001"/>
                    </a:ext>
                  </a:extLst>
                </a:gridCol>
                <a:gridCol w="424081">
                  <a:extLst>
                    <a:ext uri="{9D8B030D-6E8A-4147-A177-3AD203B41FA5}">
                      <a16:colId xmlns:a16="http://schemas.microsoft.com/office/drawing/2014/main" val="20002"/>
                    </a:ext>
                  </a:extLst>
                </a:gridCol>
                <a:gridCol w="424081">
                  <a:extLst>
                    <a:ext uri="{9D8B030D-6E8A-4147-A177-3AD203B41FA5}">
                      <a16:colId xmlns:a16="http://schemas.microsoft.com/office/drawing/2014/main" val="20003"/>
                    </a:ext>
                  </a:extLst>
                </a:gridCol>
                <a:gridCol w="424081">
                  <a:extLst>
                    <a:ext uri="{9D8B030D-6E8A-4147-A177-3AD203B41FA5}">
                      <a16:colId xmlns:a16="http://schemas.microsoft.com/office/drawing/2014/main" val="20004"/>
                    </a:ext>
                  </a:extLst>
                </a:gridCol>
                <a:gridCol w="424081">
                  <a:extLst>
                    <a:ext uri="{9D8B030D-6E8A-4147-A177-3AD203B41FA5}">
                      <a16:colId xmlns:a16="http://schemas.microsoft.com/office/drawing/2014/main" val="20005"/>
                    </a:ext>
                  </a:extLst>
                </a:gridCol>
                <a:gridCol w="424081">
                  <a:extLst>
                    <a:ext uri="{9D8B030D-6E8A-4147-A177-3AD203B41FA5}">
                      <a16:colId xmlns:a16="http://schemas.microsoft.com/office/drawing/2014/main" val="20006"/>
                    </a:ext>
                  </a:extLst>
                </a:gridCol>
                <a:gridCol w="424081">
                  <a:extLst>
                    <a:ext uri="{9D8B030D-6E8A-4147-A177-3AD203B41FA5}">
                      <a16:colId xmlns:a16="http://schemas.microsoft.com/office/drawing/2014/main" val="20007"/>
                    </a:ext>
                  </a:extLst>
                </a:gridCol>
                <a:gridCol w="424081">
                  <a:extLst>
                    <a:ext uri="{9D8B030D-6E8A-4147-A177-3AD203B41FA5}">
                      <a16:colId xmlns:a16="http://schemas.microsoft.com/office/drawing/2014/main" val="20008"/>
                    </a:ext>
                  </a:extLst>
                </a:gridCol>
                <a:gridCol w="424081">
                  <a:extLst>
                    <a:ext uri="{9D8B030D-6E8A-4147-A177-3AD203B41FA5}">
                      <a16:colId xmlns:a16="http://schemas.microsoft.com/office/drawing/2014/main" val="20009"/>
                    </a:ext>
                  </a:extLst>
                </a:gridCol>
              </a:tblGrid>
              <a:tr h="370840">
                <a:tc>
                  <a:txBody>
                    <a:bodyPr/>
                    <a:lstStyle/>
                    <a:p>
                      <a:r>
                        <a:rPr lang="en-US" dirty="0"/>
                        <a:t>Dataset 2:</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90</a:t>
                      </a:r>
                    </a:p>
                  </a:txBody>
                  <a:tcPr/>
                </a:tc>
                <a:extLst>
                  <a:ext uri="{0D108BD9-81ED-4DB2-BD59-A6C34878D82A}">
                    <a16:rowId xmlns:a16="http://schemas.microsoft.com/office/drawing/2014/main" val="10000"/>
                  </a:ext>
                </a:extLst>
              </a:tr>
            </a:tbl>
          </a:graphicData>
        </a:graphic>
      </p:graphicFrame>
      <p:sp>
        <p:nvSpPr>
          <p:cNvPr id="6" name="TextBox 5"/>
          <p:cNvSpPr txBox="1"/>
          <p:nvPr/>
        </p:nvSpPr>
        <p:spPr>
          <a:xfrm>
            <a:off x="5943600" y="3970338"/>
            <a:ext cx="258884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fontAlgn="auto">
              <a:spcBef>
                <a:spcPts val="0"/>
              </a:spcBef>
              <a:spcAft>
                <a:spcPts val="0"/>
              </a:spcAft>
              <a:defRPr/>
            </a:pPr>
            <a:r>
              <a:rPr lang="en-US" dirty="0"/>
              <a:t>MEAN = 5       MEDIAN = 5</a:t>
            </a:r>
          </a:p>
        </p:txBody>
      </p:sp>
      <p:sp>
        <p:nvSpPr>
          <p:cNvPr id="7" name="TextBox 6"/>
          <p:cNvSpPr txBox="1"/>
          <p:nvPr/>
        </p:nvSpPr>
        <p:spPr>
          <a:xfrm>
            <a:off x="5943600" y="4492625"/>
            <a:ext cx="258884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fontAlgn="auto">
              <a:spcBef>
                <a:spcPts val="0"/>
              </a:spcBef>
              <a:spcAft>
                <a:spcPts val="0"/>
              </a:spcAft>
              <a:defRPr/>
            </a:pPr>
            <a:r>
              <a:rPr lang="en-US" dirty="0"/>
              <a:t>MEAN = 14    MEDIAN = 5</a:t>
            </a:r>
          </a:p>
        </p:txBody>
      </p:sp>
      <p:sp>
        <p:nvSpPr>
          <p:cNvPr id="8" name="Rectangle 7"/>
          <p:cNvSpPr/>
          <p:nvPr/>
        </p:nvSpPr>
        <p:spPr>
          <a:xfrm>
            <a:off x="6799263" y="3970338"/>
            <a:ext cx="338137" cy="892175"/>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1033463" y="5527675"/>
            <a:ext cx="6967537" cy="46196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en-US" sz="2400" dirty="0"/>
              <a:t>Need to consider RANGE and STANDARD DEVIATION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par>
                          <p:cTn id="11" fill="hold">
                            <p:stCondLst>
                              <p:cond delay="500"/>
                            </p:stCondLst>
                            <p:childTnLst>
                              <p:par>
                                <p:cTn id="12" presetID="9" presetClass="entr" presetSubtype="0" fill="hold" grpId="0" nodeType="after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par>
                          <p:cTn id="15" fill="hold">
                            <p:stCondLst>
                              <p:cond delay="2000"/>
                            </p:stCondLst>
                            <p:childTnLst>
                              <p:par>
                                <p:cTn id="16" presetID="9" presetClass="entr" presetSubtype="0" fill="hold" grpId="0" nodeType="after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a:t>Dispersion II</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a:buChar char="•"/>
              <a:defRPr/>
            </a:pPr>
            <a:r>
              <a:rPr lang="en-US" b="1" dirty="0"/>
              <a:t>RANGE</a:t>
            </a:r>
            <a:r>
              <a:rPr lang="en-US" dirty="0"/>
              <a:t> measures the difference between the lowest and highest values</a:t>
            </a:r>
          </a:p>
          <a:p>
            <a:pPr lvl="1" fontAlgn="auto">
              <a:spcAft>
                <a:spcPts val="0"/>
              </a:spcAft>
              <a:buFont typeface="Arial"/>
              <a:buChar char="–"/>
              <a:defRPr/>
            </a:pPr>
            <a:r>
              <a:rPr lang="en-US" dirty="0"/>
              <a:t>Large range may reveal outliers (dataset 2!)</a:t>
            </a:r>
          </a:p>
          <a:p>
            <a:pPr lvl="1" fontAlgn="auto">
              <a:spcAft>
                <a:spcPts val="0"/>
              </a:spcAft>
              <a:buFont typeface="Arial"/>
              <a:buChar char="–"/>
              <a:defRPr/>
            </a:pPr>
            <a:r>
              <a:rPr lang="en-US" dirty="0"/>
              <a:t>Small range suggests tight grouping of data</a:t>
            </a:r>
          </a:p>
          <a:p>
            <a:pPr lvl="1" fontAlgn="auto">
              <a:spcAft>
                <a:spcPts val="0"/>
              </a:spcAft>
              <a:buFont typeface="Arial"/>
              <a:buNone/>
              <a:defRPr/>
            </a:pPr>
            <a:endParaRPr lang="en-US" dirty="0"/>
          </a:p>
          <a:p>
            <a:pPr fontAlgn="auto">
              <a:spcAft>
                <a:spcPts val="0"/>
              </a:spcAft>
              <a:buFont typeface="Arial"/>
              <a:buChar char="•"/>
              <a:defRPr/>
            </a:pPr>
            <a:r>
              <a:rPr lang="en-US" b="1" dirty="0"/>
              <a:t>STANDARD DEVIATION (SD)</a:t>
            </a:r>
            <a:r>
              <a:rPr lang="en-US" dirty="0"/>
              <a:t> measures the average distance (deviation) of each value from the mean</a:t>
            </a:r>
          </a:p>
          <a:p>
            <a:pPr lvl="1" fontAlgn="auto">
              <a:spcAft>
                <a:spcPts val="0"/>
              </a:spcAft>
              <a:buFont typeface="Arial"/>
              <a:buChar char="–"/>
              <a:defRPr/>
            </a:pPr>
            <a:r>
              <a:rPr lang="en-US" dirty="0"/>
              <a:t>Large </a:t>
            </a:r>
            <a:r>
              <a:rPr lang="en-US" dirty="0" err="1"/>
              <a:t>SDs</a:t>
            </a:r>
            <a:r>
              <a:rPr lang="en-US" dirty="0"/>
              <a:t> occur when data points are a long way from the mean (wide range of different values)</a:t>
            </a:r>
          </a:p>
          <a:p>
            <a:pPr lvl="1" fontAlgn="auto">
              <a:spcAft>
                <a:spcPts val="0"/>
              </a:spcAft>
              <a:buFont typeface="Arial"/>
              <a:buChar char="–"/>
              <a:defRPr/>
            </a:pPr>
            <a:r>
              <a:rPr lang="en-US" dirty="0"/>
              <a:t>Small </a:t>
            </a:r>
            <a:r>
              <a:rPr lang="en-US" dirty="0" err="1"/>
              <a:t>SDs</a:t>
            </a:r>
            <a:r>
              <a:rPr lang="en-US" dirty="0"/>
              <a:t> occur when data points are close to the mean (values do not differ very much)</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a:t>Dispersion III</a:t>
            </a:r>
          </a:p>
        </p:txBody>
      </p:sp>
      <p:sp>
        <p:nvSpPr>
          <p:cNvPr id="34818" name="Content Placeholder 2"/>
          <p:cNvSpPr>
            <a:spLocks noGrp="1"/>
          </p:cNvSpPr>
          <p:nvPr>
            <p:ph idx="1"/>
          </p:nvPr>
        </p:nvSpPr>
        <p:spPr/>
        <p:txBody>
          <a:bodyPr/>
          <a:lstStyle/>
          <a:p>
            <a:r>
              <a:rPr lang="en-US"/>
              <a:t>For example:</a:t>
            </a:r>
          </a:p>
        </p:txBody>
      </p:sp>
      <p:graphicFrame>
        <p:nvGraphicFramePr>
          <p:cNvPr id="5" name="Table 4"/>
          <p:cNvGraphicFramePr>
            <a:graphicFrameLocks noGrp="1"/>
          </p:cNvGraphicFramePr>
          <p:nvPr/>
        </p:nvGraphicFramePr>
        <p:xfrm>
          <a:off x="601663" y="2325688"/>
          <a:ext cx="2523067" cy="3474720"/>
        </p:xfrm>
        <a:graphic>
          <a:graphicData uri="http://schemas.openxmlformats.org/drawingml/2006/table">
            <a:tbl>
              <a:tblPr firstRow="1" bandRow="1">
                <a:tableStyleId>{5C22544A-7EE6-4342-B048-85BDC9FD1C3A}</a:tableStyleId>
              </a:tblPr>
              <a:tblGrid>
                <a:gridCol w="1278467">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tblGrid>
              <a:tr h="370840">
                <a:tc>
                  <a:txBody>
                    <a:bodyPr/>
                    <a:lstStyle/>
                    <a:p>
                      <a:pPr algn="ctr"/>
                      <a:r>
                        <a:rPr lang="en-US" dirty="0"/>
                        <a:t>Age</a:t>
                      </a:r>
                    </a:p>
                    <a:p>
                      <a:pPr algn="ctr"/>
                      <a:r>
                        <a:rPr lang="en-US" dirty="0"/>
                        <a:t>(Sample 1)</a:t>
                      </a:r>
                    </a:p>
                  </a:txBody>
                  <a:tcPr/>
                </a:tc>
                <a:tc>
                  <a:txBody>
                    <a:bodyPr/>
                    <a:lstStyle/>
                    <a:p>
                      <a:pPr algn="ctr"/>
                      <a:r>
                        <a:rPr lang="en-US" dirty="0"/>
                        <a:t>Age</a:t>
                      </a:r>
                    </a:p>
                    <a:p>
                      <a:pPr algn="ctr"/>
                      <a:r>
                        <a:rPr lang="en-US" dirty="0"/>
                        <a:t>(Sample 2)</a:t>
                      </a:r>
                    </a:p>
                  </a:txBody>
                  <a:tcPr/>
                </a:tc>
                <a:extLst>
                  <a:ext uri="{0D108BD9-81ED-4DB2-BD59-A6C34878D82A}">
                    <a16:rowId xmlns:a16="http://schemas.microsoft.com/office/drawing/2014/main" val="10000"/>
                  </a:ext>
                </a:extLst>
              </a:tr>
              <a:tr h="370840">
                <a:tc>
                  <a:txBody>
                    <a:bodyPr/>
                    <a:lstStyle/>
                    <a:p>
                      <a:r>
                        <a:rPr lang="en-US" dirty="0"/>
                        <a:t>18</a:t>
                      </a:r>
                    </a:p>
                    <a:p>
                      <a:r>
                        <a:rPr lang="en-US" dirty="0"/>
                        <a:t>30</a:t>
                      </a:r>
                    </a:p>
                    <a:p>
                      <a:r>
                        <a:rPr lang="en-US" dirty="0"/>
                        <a:t>23</a:t>
                      </a:r>
                    </a:p>
                    <a:p>
                      <a:r>
                        <a:rPr lang="en-US" dirty="0"/>
                        <a:t>31</a:t>
                      </a:r>
                    </a:p>
                    <a:p>
                      <a:r>
                        <a:rPr lang="en-US" dirty="0"/>
                        <a:t>21</a:t>
                      </a:r>
                    </a:p>
                    <a:p>
                      <a:r>
                        <a:rPr lang="en-US" dirty="0"/>
                        <a:t>19</a:t>
                      </a:r>
                    </a:p>
                    <a:p>
                      <a:r>
                        <a:rPr lang="en-US" dirty="0"/>
                        <a:t>20</a:t>
                      </a:r>
                    </a:p>
                    <a:p>
                      <a:r>
                        <a:rPr lang="en-US" dirty="0"/>
                        <a:t>19</a:t>
                      </a:r>
                    </a:p>
                    <a:p>
                      <a:r>
                        <a:rPr lang="en-US" dirty="0"/>
                        <a:t>28</a:t>
                      </a:r>
                    </a:p>
                    <a:p>
                      <a:r>
                        <a:rPr lang="en-US" dirty="0"/>
                        <a:t>21</a:t>
                      </a:r>
                    </a:p>
                  </a:txBody>
                  <a:tcPr/>
                </a:tc>
                <a:tc>
                  <a:txBody>
                    <a:bodyPr/>
                    <a:lstStyle/>
                    <a:p>
                      <a:r>
                        <a:rPr lang="en-US" dirty="0"/>
                        <a:t>8</a:t>
                      </a:r>
                    </a:p>
                    <a:p>
                      <a:r>
                        <a:rPr lang="en-US" dirty="0"/>
                        <a:t>55</a:t>
                      </a:r>
                    </a:p>
                    <a:p>
                      <a:r>
                        <a:rPr lang="en-US" dirty="0"/>
                        <a:t>53</a:t>
                      </a:r>
                    </a:p>
                    <a:p>
                      <a:r>
                        <a:rPr lang="en-US" dirty="0"/>
                        <a:t>13</a:t>
                      </a:r>
                    </a:p>
                    <a:p>
                      <a:r>
                        <a:rPr lang="en-US" dirty="0"/>
                        <a:t>12</a:t>
                      </a:r>
                    </a:p>
                    <a:p>
                      <a:r>
                        <a:rPr lang="en-US" dirty="0"/>
                        <a:t>52</a:t>
                      </a:r>
                    </a:p>
                    <a:p>
                      <a:r>
                        <a:rPr lang="en-US" dirty="0"/>
                        <a:t>7</a:t>
                      </a:r>
                    </a:p>
                    <a:p>
                      <a:r>
                        <a:rPr lang="en-US" dirty="0"/>
                        <a:t>9</a:t>
                      </a:r>
                    </a:p>
                    <a:p>
                      <a:r>
                        <a:rPr lang="en-US" dirty="0"/>
                        <a:t>11</a:t>
                      </a:r>
                    </a:p>
                    <a:p>
                      <a:r>
                        <a:rPr lang="en-US" dirty="0"/>
                        <a:t>10</a:t>
                      </a: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3302000" y="2743200"/>
          <a:ext cx="5698066" cy="1120841"/>
        </p:xfrm>
        <a:graphic>
          <a:graphicData uri="http://schemas.openxmlformats.org/drawingml/2006/table">
            <a:tbl>
              <a:tblPr/>
              <a:tblGrid>
                <a:gridCol w="1079746">
                  <a:extLst>
                    <a:ext uri="{9D8B030D-6E8A-4147-A177-3AD203B41FA5}">
                      <a16:colId xmlns:a16="http://schemas.microsoft.com/office/drawing/2014/main" val="20000"/>
                    </a:ext>
                  </a:extLst>
                </a:gridCol>
                <a:gridCol w="769720">
                  <a:extLst>
                    <a:ext uri="{9D8B030D-6E8A-4147-A177-3AD203B41FA5}">
                      <a16:colId xmlns:a16="http://schemas.microsoft.com/office/drawing/2014/main" val="20001"/>
                    </a:ext>
                  </a:extLst>
                </a:gridCol>
                <a:gridCol w="769720">
                  <a:extLst>
                    <a:ext uri="{9D8B030D-6E8A-4147-A177-3AD203B41FA5}">
                      <a16:colId xmlns:a16="http://schemas.microsoft.com/office/drawing/2014/main" val="20002"/>
                    </a:ext>
                  </a:extLst>
                </a:gridCol>
                <a:gridCol w="769720">
                  <a:extLst>
                    <a:ext uri="{9D8B030D-6E8A-4147-A177-3AD203B41FA5}">
                      <a16:colId xmlns:a16="http://schemas.microsoft.com/office/drawing/2014/main" val="20003"/>
                    </a:ext>
                  </a:extLst>
                </a:gridCol>
                <a:gridCol w="769720">
                  <a:extLst>
                    <a:ext uri="{9D8B030D-6E8A-4147-A177-3AD203B41FA5}">
                      <a16:colId xmlns:a16="http://schemas.microsoft.com/office/drawing/2014/main" val="20004"/>
                    </a:ext>
                  </a:extLst>
                </a:gridCol>
                <a:gridCol w="769720">
                  <a:extLst>
                    <a:ext uri="{9D8B030D-6E8A-4147-A177-3AD203B41FA5}">
                      <a16:colId xmlns:a16="http://schemas.microsoft.com/office/drawing/2014/main" val="20005"/>
                    </a:ext>
                  </a:extLst>
                </a:gridCol>
                <a:gridCol w="769720">
                  <a:extLst>
                    <a:ext uri="{9D8B030D-6E8A-4147-A177-3AD203B41FA5}">
                      <a16:colId xmlns:a16="http://schemas.microsoft.com/office/drawing/2014/main" val="20006"/>
                    </a:ext>
                  </a:extLst>
                </a:gridCol>
              </a:tblGrid>
              <a:tr h="274492">
                <a:tc gridSpan="7">
                  <a:txBody>
                    <a:bodyPr/>
                    <a:lstStyle/>
                    <a:p>
                      <a:pPr algn="ctr" fontAlgn="ctr"/>
                      <a:r>
                        <a:rPr lang="en-US" sz="1100" b="1" i="0" u="none" strike="noStrike" dirty="0">
                          <a:solidFill>
                            <a:srgbClr val="000000"/>
                          </a:solidFill>
                          <a:latin typeface="Arial Bold"/>
                        </a:rPr>
                        <a:t>Descriptive Statistics</a:t>
                      </a:r>
                    </a:p>
                  </a:txBody>
                  <a:tcPr marL="11437" marR="11437" marT="1143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8863">
                <a:tc>
                  <a:txBody>
                    <a:bodyPr/>
                    <a:lstStyle/>
                    <a:p>
                      <a:pPr algn="ctr" fontAlgn="ctr"/>
                      <a:r>
                        <a:rPr lang="en-US" sz="900" b="0" i="0" u="none" strike="noStrike">
                          <a:latin typeface="Arial"/>
                        </a:rPr>
                        <a:t> </a:t>
                      </a:r>
                    </a:p>
                  </a:txBody>
                  <a:tcPr marL="11437" marR="11437" marT="114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Arial"/>
                        </a:rPr>
                        <a:t>N</a:t>
                      </a:r>
                    </a:p>
                  </a:txBody>
                  <a:tcPr marL="11437" marR="11437" marT="114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Arial"/>
                        </a:rPr>
                        <a:t>Range</a:t>
                      </a:r>
                    </a:p>
                  </a:txBody>
                  <a:tcPr marL="11437" marR="11437" marT="11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Arial"/>
                        </a:rPr>
                        <a:t>Minimum</a:t>
                      </a:r>
                    </a:p>
                  </a:txBody>
                  <a:tcPr marL="11437" marR="11437" marT="11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Arial"/>
                        </a:rPr>
                        <a:t>Maximum</a:t>
                      </a:r>
                    </a:p>
                  </a:txBody>
                  <a:tcPr marL="11437" marR="11437" marT="11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Arial"/>
                        </a:rPr>
                        <a:t>Mean</a:t>
                      </a:r>
                    </a:p>
                  </a:txBody>
                  <a:tcPr marL="11437" marR="11437" marT="11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Arial"/>
                        </a:rPr>
                        <a:t>Std. Deviation</a:t>
                      </a:r>
                    </a:p>
                  </a:txBody>
                  <a:tcPr marL="11437" marR="11437" marT="114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743">
                <a:tc>
                  <a:txBody>
                    <a:bodyPr/>
                    <a:lstStyle/>
                    <a:p>
                      <a:pPr algn="l" fontAlgn="t"/>
                      <a:r>
                        <a:rPr lang="en-US" sz="1100" b="0" i="0" u="none" strike="noStrike" dirty="0">
                          <a:solidFill>
                            <a:srgbClr val="000000"/>
                          </a:solidFill>
                          <a:latin typeface="Arial"/>
                        </a:rPr>
                        <a:t>Age</a:t>
                      </a:r>
                    </a:p>
                  </a:txBody>
                  <a:tcPr marL="11437" marR="11437" marT="114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latin typeface="Arial"/>
                        </a:rPr>
                        <a:t>10</a:t>
                      </a:r>
                    </a:p>
                  </a:txBody>
                  <a:tcPr marL="11437" marR="11437" marT="1143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dirty="0">
                          <a:solidFill>
                            <a:srgbClr val="000000"/>
                          </a:solidFill>
                          <a:latin typeface="Arial"/>
                        </a:rPr>
                        <a:t>13.00</a:t>
                      </a:r>
                    </a:p>
                  </a:txBody>
                  <a:tcPr marL="11437" marR="11437" marT="11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latin typeface="Arial"/>
                        </a:rPr>
                        <a:t>18.00</a:t>
                      </a:r>
                    </a:p>
                  </a:txBody>
                  <a:tcPr marL="11437" marR="11437" marT="11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latin typeface="Arial"/>
                        </a:rPr>
                        <a:t>31.00</a:t>
                      </a:r>
                    </a:p>
                  </a:txBody>
                  <a:tcPr marL="11437" marR="11437" marT="11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dirty="0">
                          <a:solidFill>
                            <a:srgbClr val="000000"/>
                          </a:solidFill>
                          <a:latin typeface="Arial"/>
                        </a:rPr>
                        <a:t>23.0000</a:t>
                      </a:r>
                    </a:p>
                  </a:txBody>
                  <a:tcPr marL="11437" marR="11437" marT="114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latin typeface="Arial"/>
                        </a:rPr>
                        <a:t>4.85341</a:t>
                      </a:r>
                    </a:p>
                  </a:txBody>
                  <a:tcPr marL="11437" marR="11437" marT="114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28743">
                <a:tc>
                  <a:txBody>
                    <a:bodyPr/>
                    <a:lstStyle/>
                    <a:p>
                      <a:pPr algn="l" fontAlgn="t"/>
                      <a:r>
                        <a:rPr lang="en-US" sz="1100" b="0" i="0" u="none" strike="noStrike">
                          <a:solidFill>
                            <a:srgbClr val="000000"/>
                          </a:solidFill>
                          <a:latin typeface="Arial"/>
                        </a:rPr>
                        <a:t>Valid N (listwise)</a:t>
                      </a:r>
                    </a:p>
                  </a:txBody>
                  <a:tcPr marL="11437" marR="11437" marT="114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latin typeface="Arial"/>
                        </a:rPr>
                        <a:t>10</a:t>
                      </a:r>
                    </a:p>
                  </a:txBody>
                  <a:tcPr marL="11437" marR="11437" marT="11437"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 </a:t>
                      </a:r>
                    </a:p>
                  </a:txBody>
                  <a:tcPr marL="11437" marR="11437" marT="11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 </a:t>
                      </a:r>
                    </a:p>
                  </a:txBody>
                  <a:tcPr marL="11437" marR="11437" marT="11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 </a:t>
                      </a:r>
                    </a:p>
                  </a:txBody>
                  <a:tcPr marL="11437" marR="11437" marT="11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a:rPr>
                        <a:t> </a:t>
                      </a:r>
                    </a:p>
                  </a:txBody>
                  <a:tcPr marL="11437" marR="11437" marT="11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latin typeface="Arial"/>
                        </a:rPr>
                        <a:t> </a:t>
                      </a:r>
                    </a:p>
                  </a:txBody>
                  <a:tcPr marL="11437" marR="11437" marT="114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3302000" y="4419600"/>
          <a:ext cx="5698065" cy="957321"/>
        </p:xfrm>
        <a:graphic>
          <a:graphicData uri="http://schemas.openxmlformats.org/drawingml/2006/table">
            <a:tbl>
              <a:tblPr/>
              <a:tblGrid>
                <a:gridCol w="1075264">
                  <a:extLst>
                    <a:ext uri="{9D8B030D-6E8A-4147-A177-3AD203B41FA5}">
                      <a16:colId xmlns:a16="http://schemas.microsoft.com/office/drawing/2014/main" val="20000"/>
                    </a:ext>
                  </a:extLst>
                </a:gridCol>
                <a:gridCol w="758493">
                  <a:extLst>
                    <a:ext uri="{9D8B030D-6E8A-4147-A177-3AD203B41FA5}">
                      <a16:colId xmlns:a16="http://schemas.microsoft.com/office/drawing/2014/main" val="20001"/>
                    </a:ext>
                  </a:extLst>
                </a:gridCol>
                <a:gridCol w="78244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753533">
                  <a:extLst>
                    <a:ext uri="{9D8B030D-6E8A-4147-A177-3AD203B41FA5}">
                      <a16:colId xmlns:a16="http://schemas.microsoft.com/office/drawing/2014/main" val="20004"/>
                    </a:ext>
                  </a:extLst>
                </a:gridCol>
                <a:gridCol w="770467">
                  <a:extLst>
                    <a:ext uri="{9D8B030D-6E8A-4147-A177-3AD203B41FA5}">
                      <a16:colId xmlns:a16="http://schemas.microsoft.com/office/drawing/2014/main" val="20005"/>
                    </a:ext>
                  </a:extLst>
                </a:gridCol>
                <a:gridCol w="770468">
                  <a:extLst>
                    <a:ext uri="{9D8B030D-6E8A-4147-A177-3AD203B41FA5}">
                      <a16:colId xmlns:a16="http://schemas.microsoft.com/office/drawing/2014/main" val="20006"/>
                    </a:ext>
                  </a:extLst>
                </a:gridCol>
              </a:tblGrid>
              <a:tr h="229677">
                <a:tc gridSpan="7">
                  <a:txBody>
                    <a:bodyPr/>
                    <a:lstStyle/>
                    <a:p>
                      <a:pPr algn="ctr" fontAlgn="ctr"/>
                      <a:r>
                        <a:rPr lang="en-US" sz="1100" b="1" i="0" u="none" strike="noStrike" dirty="0">
                          <a:solidFill>
                            <a:srgbClr val="000000"/>
                          </a:solidFill>
                          <a:latin typeface="Arial Bold"/>
                        </a:rPr>
                        <a:t>Descriptive Statistics</a:t>
                      </a:r>
                    </a:p>
                  </a:txBody>
                  <a:tcPr marL="9570" marR="9570" marT="957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5375">
                <a:tc>
                  <a:txBody>
                    <a:bodyPr/>
                    <a:lstStyle/>
                    <a:p>
                      <a:pPr algn="ctr" fontAlgn="ctr"/>
                      <a:r>
                        <a:rPr lang="en-US" sz="1100" b="0" i="0" u="none" strike="noStrike" dirty="0">
                          <a:latin typeface="Arial"/>
                        </a:rPr>
                        <a:t> </a:t>
                      </a:r>
                    </a:p>
                  </a:txBody>
                  <a:tcPr marL="9570" marR="9570" marT="9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Arial"/>
                        </a:rPr>
                        <a:t>N</a:t>
                      </a:r>
                    </a:p>
                  </a:txBody>
                  <a:tcPr marL="9570" marR="9570" marT="95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Arial"/>
                        </a:rPr>
                        <a:t>Range</a:t>
                      </a:r>
                    </a:p>
                  </a:txBody>
                  <a:tcPr marL="9570" marR="9570" marT="9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Arial"/>
                        </a:rPr>
                        <a:t>Minimum</a:t>
                      </a:r>
                    </a:p>
                  </a:txBody>
                  <a:tcPr marL="9570" marR="9570" marT="9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Arial"/>
                        </a:rPr>
                        <a:t>Maximum</a:t>
                      </a:r>
                    </a:p>
                  </a:txBody>
                  <a:tcPr marL="9570" marR="9570" marT="9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Arial"/>
                        </a:rPr>
                        <a:t>Mean</a:t>
                      </a:r>
                    </a:p>
                  </a:txBody>
                  <a:tcPr marL="9570" marR="9570" marT="9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Arial"/>
                        </a:rPr>
                        <a:t>Std. Deviation</a:t>
                      </a:r>
                    </a:p>
                  </a:txBody>
                  <a:tcPr marL="9570" marR="9570" marT="95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1397">
                <a:tc>
                  <a:txBody>
                    <a:bodyPr/>
                    <a:lstStyle/>
                    <a:p>
                      <a:pPr algn="l" fontAlgn="t"/>
                      <a:r>
                        <a:rPr lang="en-US" sz="1100" b="0" i="0" u="none" strike="noStrike" dirty="0">
                          <a:solidFill>
                            <a:srgbClr val="000000"/>
                          </a:solidFill>
                          <a:latin typeface="Arial"/>
                        </a:rPr>
                        <a:t>Age</a:t>
                      </a:r>
                    </a:p>
                  </a:txBody>
                  <a:tcPr marL="9570" marR="9570" marT="9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latin typeface="Arial"/>
                        </a:rPr>
                        <a:t>10</a:t>
                      </a:r>
                    </a:p>
                  </a:txBody>
                  <a:tcPr marL="9570" marR="9570" marT="957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latin typeface="Arial"/>
                        </a:rPr>
                        <a:t>48.00</a:t>
                      </a:r>
                    </a:p>
                  </a:txBody>
                  <a:tcPr marL="9570" marR="9570" marT="95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dirty="0">
                          <a:solidFill>
                            <a:srgbClr val="000000"/>
                          </a:solidFill>
                          <a:latin typeface="Arial"/>
                        </a:rPr>
                        <a:t>7.00</a:t>
                      </a:r>
                    </a:p>
                  </a:txBody>
                  <a:tcPr marL="9570" marR="9570" marT="95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dirty="0">
                          <a:solidFill>
                            <a:srgbClr val="000000"/>
                          </a:solidFill>
                          <a:latin typeface="Arial"/>
                        </a:rPr>
                        <a:t>55.00</a:t>
                      </a:r>
                    </a:p>
                  </a:txBody>
                  <a:tcPr marL="9570" marR="9570" marT="95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latin typeface="Arial"/>
                        </a:rPr>
                        <a:t>23.0000</a:t>
                      </a:r>
                    </a:p>
                  </a:txBody>
                  <a:tcPr marL="9570" marR="9570" marT="95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t"/>
                      <a:r>
                        <a:rPr lang="en-US" sz="1100" b="0" i="0" u="none" strike="noStrike">
                          <a:solidFill>
                            <a:srgbClr val="000000"/>
                          </a:solidFill>
                          <a:latin typeface="Arial"/>
                        </a:rPr>
                        <a:t>21.01851</a:t>
                      </a:r>
                    </a:p>
                  </a:txBody>
                  <a:tcPr marL="9570" marR="9570" marT="957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1397">
                <a:tc>
                  <a:txBody>
                    <a:bodyPr/>
                    <a:lstStyle/>
                    <a:p>
                      <a:pPr algn="l" fontAlgn="t"/>
                      <a:r>
                        <a:rPr lang="en-US" sz="1100" b="0" i="0" u="none" strike="noStrike">
                          <a:solidFill>
                            <a:srgbClr val="000000"/>
                          </a:solidFill>
                          <a:latin typeface="Arial"/>
                        </a:rPr>
                        <a:t>Valid N (listwise)</a:t>
                      </a:r>
                    </a:p>
                  </a:txBody>
                  <a:tcPr marL="9570" marR="9570" marT="9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latin typeface="Arial"/>
                        </a:rPr>
                        <a:t>10</a:t>
                      </a:r>
                    </a:p>
                  </a:txBody>
                  <a:tcPr marL="9570" marR="9570" marT="957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latin typeface="Arial"/>
                        </a:rPr>
                        <a:t> </a:t>
                      </a:r>
                    </a:p>
                  </a:txBody>
                  <a:tcPr marL="9570" marR="9570" marT="9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latin typeface="Arial"/>
                        </a:rPr>
                        <a:t> </a:t>
                      </a:r>
                    </a:p>
                  </a:txBody>
                  <a:tcPr marL="9570" marR="9570" marT="9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latin typeface="Arial"/>
                        </a:rPr>
                        <a:t> </a:t>
                      </a:r>
                    </a:p>
                  </a:txBody>
                  <a:tcPr marL="9570" marR="9570" marT="9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latin typeface="Arial"/>
                        </a:rPr>
                        <a:t> </a:t>
                      </a:r>
                    </a:p>
                  </a:txBody>
                  <a:tcPr marL="9570" marR="9570" marT="9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latin typeface="Arial"/>
                        </a:rPr>
                        <a:t> </a:t>
                      </a:r>
                    </a:p>
                  </a:txBody>
                  <a:tcPr marL="9570" marR="9570" marT="9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Rectangle 9"/>
          <p:cNvSpPr/>
          <p:nvPr/>
        </p:nvSpPr>
        <p:spPr>
          <a:xfrm>
            <a:off x="601663" y="2325688"/>
            <a:ext cx="1227137" cy="3473450"/>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1897063" y="2325688"/>
            <a:ext cx="1227137" cy="3473450"/>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hape 12"/>
          <p:cNvCxnSpPr>
            <a:stCxn id="10" idx="0"/>
          </p:cNvCxnSpPr>
          <p:nvPr/>
        </p:nvCxnSpPr>
        <p:spPr>
          <a:xfrm rot="16200000" flipH="1">
            <a:off x="3564732" y="-24606"/>
            <a:ext cx="417512" cy="5118100"/>
          </a:xfrm>
          <a:prstGeom prst="bentConnector4">
            <a:avLst>
              <a:gd name="adj1" fmla="val -34412"/>
              <a:gd name="adj2" fmla="val 9983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hape 20"/>
          <p:cNvCxnSpPr>
            <a:stCxn id="11" idx="2"/>
          </p:cNvCxnSpPr>
          <p:nvPr/>
        </p:nvCxnSpPr>
        <p:spPr>
          <a:xfrm rot="5400000" flipH="1" flipV="1">
            <a:off x="4210050" y="3676651"/>
            <a:ext cx="422275" cy="3822700"/>
          </a:xfrm>
          <a:prstGeom prst="bentConnector4">
            <a:avLst>
              <a:gd name="adj1" fmla="val -54075"/>
              <a:gd name="adj2" fmla="val 10011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302000" y="2743200"/>
            <a:ext cx="5697538" cy="1120775"/>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302000" y="4419600"/>
            <a:ext cx="5697538" cy="957263"/>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5249863" y="3192463"/>
            <a:ext cx="744537" cy="406400"/>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5249863" y="4800600"/>
            <a:ext cx="744537" cy="406400"/>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7535863" y="3192463"/>
            <a:ext cx="744537" cy="2014537"/>
          </a:xfrm>
          <a:prstGeom prst="rect">
            <a:avLst/>
          </a:prstGeom>
          <a:noFill/>
          <a:ln w="25400" cap="flat" cmpd="sng" algn="ctr">
            <a:solidFill>
              <a:srgbClr val="60F243"/>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8313738" y="3055938"/>
            <a:ext cx="746125" cy="542925"/>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8313738" y="4605338"/>
            <a:ext cx="746125" cy="601662"/>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par>
                          <p:cTn id="30" fill="hold">
                            <p:stCondLst>
                              <p:cond delay="1000"/>
                            </p:stCondLst>
                            <p:childTnLst>
                              <p:par>
                                <p:cTn id="31" presetID="2" presetClass="entr" presetSubtype="4" accel="50000" decel="5000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accel="50000" decel="5000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par>
                                <p:cTn id="50" presetID="2" presetClass="entr" presetSubtype="4" accel="50000" decel="5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accel="50000" decel="5000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accel="50000" decel="5000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4" grpId="0" animBg="1"/>
      <p:bldP spid="25" grpId="0" animBg="1"/>
      <p:bldP spid="28" grpId="0" animBg="1"/>
      <p:bldP spid="29" grpId="0" animBg="1"/>
      <p:bldP spid="30" grpId="0" animBg="1"/>
      <p:bldP spid="17" grpId="0" animBg="1"/>
      <p:bldP spid="1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dirty="0"/>
              <a:t>Group Activity – Descriptive Statistics I</a:t>
            </a:r>
          </a:p>
        </p:txBody>
      </p:sp>
      <p:sp>
        <p:nvSpPr>
          <p:cNvPr id="3" name="Content Placeholder 2"/>
          <p:cNvSpPr>
            <a:spLocks noGrp="1"/>
          </p:cNvSpPr>
          <p:nvPr>
            <p:ph idx="1"/>
          </p:nvPr>
        </p:nvSpPr>
        <p:spPr/>
        <p:txBody>
          <a:bodyPr>
            <a:normAutofit fontScale="92500" lnSpcReduction="20000"/>
          </a:bodyPr>
          <a:lstStyle/>
          <a:p>
            <a:r>
              <a:rPr lang="en-GB" dirty="0"/>
              <a:t>Work in pairs or small groups</a:t>
            </a:r>
          </a:p>
          <a:p>
            <a:pPr>
              <a:buNone/>
            </a:pPr>
            <a:endParaRPr lang="en-GB" dirty="0"/>
          </a:p>
          <a:p>
            <a:r>
              <a:rPr lang="en-GB" dirty="0"/>
              <a:t>Go to ‘Analyze’, ‘Descriptive Statistics’ and ‘Frequencies’</a:t>
            </a:r>
          </a:p>
          <a:p>
            <a:pPr>
              <a:buNone/>
            </a:pPr>
            <a:endParaRPr lang="en-GB" dirty="0"/>
          </a:p>
          <a:p>
            <a:r>
              <a:rPr lang="en-GB" dirty="0"/>
              <a:t>Drag and drop the variables you want to be analysed in the ‘Variable(s)’ box</a:t>
            </a:r>
          </a:p>
          <a:p>
            <a:endParaRPr lang="en-GB" dirty="0"/>
          </a:p>
          <a:p>
            <a:r>
              <a:rPr lang="en-GB" dirty="0"/>
              <a:t>Click the ‘Statistics’ button to select which descriptive statistics you want to generate</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dirty="0"/>
              <a:t>Group Activity – Descriptive Statistics II</a:t>
            </a:r>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en-GB" dirty="0"/>
              <a:t>Using this method write down the answers to the following questions:</a:t>
            </a:r>
          </a:p>
          <a:p>
            <a:pPr>
              <a:buNone/>
            </a:pPr>
            <a:endParaRPr lang="en-GB" dirty="0"/>
          </a:p>
          <a:p>
            <a:pPr lvl="1"/>
            <a:r>
              <a:rPr lang="en-GB" dirty="0"/>
              <a:t>What is the mean score for how happy people felt yesterday?</a:t>
            </a:r>
          </a:p>
          <a:p>
            <a:pPr lvl="1">
              <a:buNone/>
            </a:pPr>
            <a:endParaRPr lang="en-GB" dirty="0"/>
          </a:p>
          <a:p>
            <a:pPr lvl="1"/>
            <a:r>
              <a:rPr lang="en-GB" dirty="0"/>
              <a:t>What is the modal value for marital status?</a:t>
            </a:r>
          </a:p>
          <a:p>
            <a:pPr lvl="1">
              <a:buNone/>
            </a:pPr>
            <a:endParaRPr lang="en-GB" dirty="0"/>
          </a:p>
          <a:p>
            <a:pPr lvl="1"/>
            <a:r>
              <a:rPr lang="en-GB" dirty="0"/>
              <a:t>What is the median for health in general?</a:t>
            </a:r>
          </a:p>
          <a:p>
            <a:pPr lvl="1">
              <a:buNone/>
            </a:pPr>
            <a:endParaRPr lang="en-GB" dirty="0"/>
          </a:p>
          <a:p>
            <a:pPr lvl="1"/>
            <a:r>
              <a:rPr lang="en-GB" dirty="0"/>
              <a:t>What is the range for satisfaction with mental well-being?</a:t>
            </a:r>
          </a:p>
          <a:p>
            <a:pPr lvl="1"/>
            <a:endParaRPr lang="en-GB" dirty="0"/>
          </a:p>
          <a:p>
            <a:pPr lvl="1"/>
            <a:r>
              <a:rPr lang="en-GB" dirty="0"/>
              <a:t>Is there a difference in the standard deviations between satisfaction with financial situation and overall satisfaction with life nowadays?</a:t>
            </a:r>
          </a:p>
          <a:p>
            <a:pPr lvl="1"/>
            <a:endParaRPr lang="en-GB" dirty="0"/>
          </a:p>
          <a:p>
            <a:pPr lvl="1"/>
            <a:endParaRPr lang="en-GB" dirty="0"/>
          </a:p>
          <a:p>
            <a:pPr lvl="1"/>
            <a:endParaRPr lang="en-GB" dirty="0"/>
          </a:p>
          <a:p>
            <a:pPr lvl="1"/>
            <a:endParaRPr lang="en-GB"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dirty="0"/>
              <a:t>Graphs vs. Tables</a:t>
            </a:r>
          </a:p>
        </p:txBody>
      </p:sp>
      <p:sp>
        <p:nvSpPr>
          <p:cNvPr id="3" name="Content Placeholder 2"/>
          <p:cNvSpPr>
            <a:spLocks noGrp="1"/>
          </p:cNvSpPr>
          <p:nvPr>
            <p:ph idx="1"/>
          </p:nvPr>
        </p:nvSpPr>
        <p:spPr/>
        <p:txBody>
          <a:bodyPr>
            <a:normAutofit fontScale="85000" lnSpcReduction="10000"/>
          </a:bodyPr>
          <a:lstStyle/>
          <a:p>
            <a:r>
              <a:rPr lang="en-GB" dirty="0"/>
              <a:t>Often frequency tables are too large or cumbersome to display data effectively (as you’ve just seen!)</a:t>
            </a:r>
          </a:p>
          <a:p>
            <a:endParaRPr lang="en-GB" dirty="0"/>
          </a:p>
          <a:p>
            <a:r>
              <a:rPr lang="en-GB" dirty="0"/>
              <a:t>An alternative way to display quantitative data is through using graphs</a:t>
            </a:r>
          </a:p>
          <a:p>
            <a:endParaRPr lang="en-GB" dirty="0"/>
          </a:p>
          <a:p>
            <a:r>
              <a:rPr lang="en-GB" dirty="0"/>
              <a:t>As a rough guide…</a:t>
            </a:r>
          </a:p>
          <a:p>
            <a:pPr lvl="1"/>
            <a:r>
              <a:rPr lang="en-GB" dirty="0"/>
              <a:t>Pie charts are good for nominal data (male/female)</a:t>
            </a:r>
          </a:p>
          <a:p>
            <a:pPr lvl="1"/>
            <a:r>
              <a:rPr lang="en-GB" dirty="0"/>
              <a:t>Bar charts are good for ordinal data (attitudinal scales)</a:t>
            </a:r>
          </a:p>
          <a:p>
            <a:pPr lvl="1"/>
            <a:r>
              <a:rPr lang="en-GB" dirty="0"/>
              <a:t>Histograms are good for interval data (scores)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GB" dirty="0"/>
              <a:t>Group Activity – Generating Graphs</a:t>
            </a:r>
          </a:p>
        </p:txBody>
      </p:sp>
      <p:sp>
        <p:nvSpPr>
          <p:cNvPr id="3" name="Content Placeholder 2"/>
          <p:cNvSpPr>
            <a:spLocks noGrp="1"/>
          </p:cNvSpPr>
          <p:nvPr>
            <p:ph idx="1"/>
          </p:nvPr>
        </p:nvSpPr>
        <p:spPr/>
        <p:txBody>
          <a:bodyPr>
            <a:normAutofit fontScale="85000" lnSpcReduction="20000"/>
          </a:bodyPr>
          <a:lstStyle/>
          <a:p>
            <a:r>
              <a:rPr lang="en-GB" dirty="0"/>
              <a:t>To create a graph go to ‘Graphs’, ‘Legacy Dialogs’ and select the graph type.</a:t>
            </a:r>
          </a:p>
          <a:p>
            <a:endParaRPr lang="en-GB" dirty="0"/>
          </a:p>
          <a:p>
            <a:r>
              <a:rPr lang="en-GB" dirty="0"/>
              <a:t>Generate an </a:t>
            </a:r>
            <a:r>
              <a:rPr lang="en-GB" i="1" dirty="0"/>
              <a:t>appropriate</a:t>
            </a:r>
            <a:r>
              <a:rPr lang="en-GB" dirty="0"/>
              <a:t> graph for:</a:t>
            </a:r>
          </a:p>
          <a:p>
            <a:pPr lvl="1"/>
            <a:r>
              <a:rPr lang="en-GB" dirty="0"/>
              <a:t>Full-time or part-time employment status [‘</a:t>
            </a:r>
            <a:r>
              <a:rPr lang="en-GB" dirty="0" err="1"/>
              <a:t>FtPtWkr</a:t>
            </a:r>
            <a:r>
              <a:rPr lang="en-GB" dirty="0"/>
              <a:t>’]</a:t>
            </a:r>
          </a:p>
          <a:p>
            <a:pPr lvl="1"/>
            <a:r>
              <a:rPr lang="en-GB" dirty="0"/>
              <a:t>Age groups [‘</a:t>
            </a:r>
            <a:r>
              <a:rPr lang="en-GB" dirty="0" err="1"/>
              <a:t>AGEXr</a:t>
            </a:r>
            <a:r>
              <a:rPr lang="en-GB" dirty="0"/>
              <a:t>’]</a:t>
            </a:r>
          </a:p>
          <a:p>
            <a:pPr lvl="1"/>
            <a:r>
              <a:rPr lang="en-GB" dirty="0"/>
              <a:t>Satisfaction with physical health [‘MCZ_7’]</a:t>
            </a:r>
          </a:p>
          <a:p>
            <a:pPr lvl="1"/>
            <a:endParaRPr lang="en-GB" dirty="0"/>
          </a:p>
          <a:p>
            <a:r>
              <a:rPr lang="en-GB" dirty="0"/>
              <a:t>NOTE: for all of these graphs click ‘Define’ without making any changes to the options (if this window appears before you get to the window in which you can drag and drop variables)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2BE1-7715-40FC-A2D6-B13A2292724D}"/>
              </a:ext>
            </a:extLst>
          </p:cNvPr>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Group Activity: Your </a:t>
            </a:r>
            <a:r>
              <a:rPr lang="en-GB" dirty="0"/>
              <a:t>Own Research</a:t>
            </a:r>
          </a:p>
        </p:txBody>
      </p:sp>
      <p:sp>
        <p:nvSpPr>
          <p:cNvPr id="3" name="Content Placeholder 2">
            <a:extLst>
              <a:ext uri="{FF2B5EF4-FFF2-40B4-BE49-F238E27FC236}">
                <a16:creationId xmlns:a16="http://schemas.microsoft.com/office/drawing/2014/main" id="{05BB03AD-DB67-44AE-8C18-5F9909F9D464}"/>
              </a:ext>
            </a:extLst>
          </p:cNvPr>
          <p:cNvSpPr>
            <a:spLocks noGrp="1"/>
          </p:cNvSpPr>
          <p:nvPr>
            <p:ph idx="1"/>
          </p:nvPr>
        </p:nvSpPr>
        <p:spPr/>
        <p:txBody>
          <a:bodyPr>
            <a:normAutofit lnSpcReduction="10000"/>
          </a:bodyPr>
          <a:lstStyle/>
          <a:p>
            <a:r>
              <a:rPr lang="en-GB" dirty="0"/>
              <a:t>In groups of two or three describe to each other your research – and methodological </a:t>
            </a:r>
            <a:r>
              <a:rPr lang="en-GB" dirty="0" smtClean="0"/>
              <a:t>interests</a:t>
            </a:r>
            <a:endParaRPr lang="en-GB" dirty="0"/>
          </a:p>
          <a:p>
            <a:endParaRPr lang="en-GB" dirty="0"/>
          </a:p>
          <a:p>
            <a:r>
              <a:rPr lang="en-GB" dirty="0"/>
              <a:t>How do the concepts of description, explanation and understanding apply</a:t>
            </a:r>
            <a:r>
              <a:rPr lang="en-GB" dirty="0" smtClean="0"/>
              <a:t>?</a:t>
            </a:r>
          </a:p>
          <a:p>
            <a:endParaRPr lang="en-GB" dirty="0"/>
          </a:p>
          <a:p>
            <a:r>
              <a:rPr lang="en-GB" dirty="0"/>
              <a:t>Then………your partner will very briefly sum this up for the wider </a:t>
            </a:r>
            <a:r>
              <a:rPr lang="en-GB" dirty="0" smtClean="0"/>
              <a:t>group</a:t>
            </a:r>
            <a:endParaRPr lang="en-GB" dirty="0"/>
          </a:p>
        </p:txBody>
      </p:sp>
    </p:spTree>
    <p:extLst>
      <p:ext uri="{BB962C8B-B14F-4D97-AF65-F5344CB8AC3E}">
        <p14:creationId xmlns:p14="http://schemas.microsoft.com/office/powerpoint/2010/main" val="18858132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5422385"/>
            <a:ext cx="3621115" cy="1394189"/>
          </a:xfrm>
          <a:prstGeom prst="rect">
            <a:avLst/>
          </a:prstGeom>
        </p:spPr>
      </p:pic>
      <p:pic>
        <p:nvPicPr>
          <p:cNvPr id="5122" name="Picture 2" descr="Image result for NCR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377751"/>
            <a:ext cx="1533982" cy="153398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3568" y="1124744"/>
            <a:ext cx="7772400" cy="1470025"/>
          </a:xfrm>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Quantitative Research for Qualitative Researchers</a:t>
            </a:r>
          </a:p>
        </p:txBody>
      </p:sp>
      <p:sp>
        <p:nvSpPr>
          <p:cNvPr id="3" name="Subtitle 2"/>
          <p:cNvSpPr>
            <a:spLocks noGrp="1"/>
          </p:cNvSpPr>
          <p:nvPr>
            <p:ph type="subTitle" idx="1"/>
          </p:nvPr>
        </p:nvSpPr>
        <p:spPr>
          <a:xfrm>
            <a:off x="539552" y="2934936"/>
            <a:ext cx="8136904" cy="1752600"/>
          </a:xfrm>
        </p:spPr>
        <p:txBody>
          <a:bodyPr>
            <a:normAutofit/>
          </a:bodyPr>
          <a:lstStyle/>
          <a:p>
            <a:r>
              <a:rPr lang="en-GB" dirty="0">
                <a:solidFill>
                  <a:schemeClr val="tx1"/>
                </a:solidFill>
              </a:rPr>
              <a:t>8</a:t>
            </a:r>
            <a:r>
              <a:rPr lang="en-GB" baseline="30000" dirty="0">
                <a:solidFill>
                  <a:schemeClr val="tx1"/>
                </a:solidFill>
              </a:rPr>
              <a:t>th</a:t>
            </a:r>
            <a:r>
              <a:rPr lang="en-GB" dirty="0">
                <a:solidFill>
                  <a:schemeClr val="tx1"/>
                </a:solidFill>
              </a:rPr>
              <a:t>-10</a:t>
            </a:r>
            <a:r>
              <a:rPr lang="en-GB" baseline="30000" dirty="0">
                <a:solidFill>
                  <a:schemeClr val="tx1"/>
                </a:solidFill>
              </a:rPr>
              <a:t>th</a:t>
            </a:r>
            <a:r>
              <a:rPr lang="en-GB" dirty="0">
                <a:solidFill>
                  <a:schemeClr val="tx1"/>
                </a:solidFill>
              </a:rPr>
              <a:t> January 2019</a:t>
            </a:r>
          </a:p>
          <a:p>
            <a:r>
              <a:rPr lang="en-GB" dirty="0">
                <a:solidFill>
                  <a:schemeClr val="tx1"/>
                </a:solidFill>
              </a:rPr>
              <a:t>Cardiff University</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727799"/>
            <a:ext cx="2069249" cy="933872"/>
          </a:xfrm>
          <a:prstGeom prst="rect">
            <a:avLst/>
          </a:prstGeom>
        </p:spPr>
      </p:pic>
      <p:sp>
        <p:nvSpPr>
          <p:cNvPr id="8" name="Title 1"/>
          <p:cNvSpPr txBox="1">
            <a:spLocks/>
          </p:cNvSpPr>
          <p:nvPr/>
        </p:nvSpPr>
        <p:spPr>
          <a:xfrm>
            <a:off x="683568" y="4425572"/>
            <a:ext cx="7772400"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smtClean="0"/>
              <a:t>End of Day Two!</a:t>
            </a:r>
            <a:endParaRPr lang="en-GB" dirty="0"/>
          </a:p>
        </p:txBody>
      </p:sp>
    </p:spTree>
    <p:extLst>
      <p:ext uri="{BB962C8B-B14F-4D97-AF65-F5344CB8AC3E}">
        <p14:creationId xmlns:p14="http://schemas.microsoft.com/office/powerpoint/2010/main" val="1046644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5422385"/>
            <a:ext cx="3621115" cy="1394189"/>
          </a:xfrm>
          <a:prstGeom prst="rect">
            <a:avLst/>
          </a:prstGeom>
        </p:spPr>
      </p:pic>
      <p:pic>
        <p:nvPicPr>
          <p:cNvPr id="5122" name="Picture 2" descr="Image result for NCR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377751"/>
            <a:ext cx="1533982" cy="153398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3568" y="1124744"/>
            <a:ext cx="7772400" cy="1470025"/>
          </a:xfrm>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Quantitative Research for Qualitative Researchers</a:t>
            </a:r>
          </a:p>
        </p:txBody>
      </p:sp>
      <p:sp>
        <p:nvSpPr>
          <p:cNvPr id="3" name="Subtitle 2"/>
          <p:cNvSpPr>
            <a:spLocks noGrp="1"/>
          </p:cNvSpPr>
          <p:nvPr>
            <p:ph type="subTitle" idx="1"/>
          </p:nvPr>
        </p:nvSpPr>
        <p:spPr>
          <a:xfrm>
            <a:off x="539552" y="2934936"/>
            <a:ext cx="8136904" cy="1752600"/>
          </a:xfrm>
        </p:spPr>
        <p:txBody>
          <a:bodyPr>
            <a:normAutofit/>
          </a:bodyPr>
          <a:lstStyle/>
          <a:p>
            <a:r>
              <a:rPr lang="en-GB" dirty="0">
                <a:solidFill>
                  <a:schemeClr val="tx1"/>
                </a:solidFill>
              </a:rPr>
              <a:t>8</a:t>
            </a:r>
            <a:r>
              <a:rPr lang="en-GB" baseline="30000" dirty="0">
                <a:solidFill>
                  <a:schemeClr val="tx1"/>
                </a:solidFill>
              </a:rPr>
              <a:t>th</a:t>
            </a:r>
            <a:r>
              <a:rPr lang="en-GB" dirty="0">
                <a:solidFill>
                  <a:schemeClr val="tx1"/>
                </a:solidFill>
              </a:rPr>
              <a:t>-10</a:t>
            </a:r>
            <a:r>
              <a:rPr lang="en-GB" baseline="30000" dirty="0">
                <a:solidFill>
                  <a:schemeClr val="tx1"/>
                </a:solidFill>
              </a:rPr>
              <a:t>th</a:t>
            </a:r>
            <a:r>
              <a:rPr lang="en-GB" dirty="0">
                <a:solidFill>
                  <a:schemeClr val="tx1"/>
                </a:solidFill>
              </a:rPr>
              <a:t> January 2019</a:t>
            </a:r>
          </a:p>
          <a:p>
            <a:r>
              <a:rPr lang="en-GB" dirty="0">
                <a:solidFill>
                  <a:schemeClr val="tx1"/>
                </a:solidFill>
              </a:rPr>
              <a:t>Cardiff University</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727799"/>
            <a:ext cx="2069249" cy="933872"/>
          </a:xfrm>
          <a:prstGeom prst="rect">
            <a:avLst/>
          </a:prstGeom>
        </p:spPr>
      </p:pic>
      <p:sp>
        <p:nvSpPr>
          <p:cNvPr id="8" name="Title 1"/>
          <p:cNvSpPr txBox="1">
            <a:spLocks/>
          </p:cNvSpPr>
          <p:nvPr/>
        </p:nvSpPr>
        <p:spPr>
          <a:xfrm>
            <a:off x="683568" y="4425572"/>
            <a:ext cx="7772400"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smtClean="0"/>
              <a:t>Day Three</a:t>
            </a:r>
            <a:endParaRPr lang="en-GB" dirty="0"/>
          </a:p>
        </p:txBody>
      </p:sp>
    </p:spTree>
    <p:extLst>
      <p:ext uri="{BB962C8B-B14F-4D97-AF65-F5344CB8AC3E}">
        <p14:creationId xmlns:p14="http://schemas.microsoft.com/office/powerpoint/2010/main" val="6557321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dirty="0"/>
              <a:t>Exploring Relationships – </a:t>
            </a:r>
            <a:r>
              <a:rPr lang="en-GB" dirty="0" err="1"/>
              <a:t>Bivariate</a:t>
            </a:r>
            <a:r>
              <a:rPr lang="en-GB" dirty="0"/>
              <a:t> Analysis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Comparing Groups</a:t>
            </a:r>
          </a:p>
        </p:txBody>
      </p:sp>
      <p:sp>
        <p:nvSpPr>
          <p:cNvPr id="3" name="Content Placeholder 2"/>
          <p:cNvSpPr>
            <a:spLocks noGrp="1"/>
          </p:cNvSpPr>
          <p:nvPr>
            <p:ph idx="1"/>
          </p:nvPr>
        </p:nvSpPr>
        <p:spPr/>
        <p:txBody>
          <a:bodyPr>
            <a:normAutofit fontScale="85000" lnSpcReduction="20000"/>
          </a:bodyPr>
          <a:lstStyle/>
          <a:p>
            <a:r>
              <a:rPr lang="en-GB" dirty="0"/>
              <a:t>‘</a:t>
            </a:r>
            <a:r>
              <a:rPr lang="en-GB" dirty="0" err="1"/>
              <a:t>Bivariate</a:t>
            </a:r>
            <a:r>
              <a:rPr lang="en-GB" dirty="0"/>
              <a:t>’ simply means ‘two variables’ and is used to denote a plethora of techniques that look at the differences between groups</a:t>
            </a:r>
          </a:p>
          <a:p>
            <a:endParaRPr lang="en-GB" dirty="0"/>
          </a:p>
          <a:p>
            <a:r>
              <a:rPr lang="en-GB" dirty="0"/>
              <a:t>You can only look at the differences between groups </a:t>
            </a:r>
            <a:r>
              <a:rPr lang="en-GB" dirty="0" smtClean="0"/>
              <a:t>if </a:t>
            </a:r>
            <a:r>
              <a:rPr lang="en-GB" dirty="0"/>
              <a:t>you have:</a:t>
            </a:r>
          </a:p>
          <a:p>
            <a:pPr lvl="1"/>
            <a:r>
              <a:rPr lang="en-GB" dirty="0"/>
              <a:t>a) a grouping variable (male/female, Lab/Con/LD)</a:t>
            </a:r>
          </a:p>
          <a:p>
            <a:pPr lvl="1"/>
            <a:r>
              <a:rPr lang="en-GB" dirty="0"/>
              <a:t>b) a variable that you expect to differ between groups (income, alcohol consumption, car ownership)</a:t>
            </a:r>
          </a:p>
          <a:p>
            <a:pPr lvl="1"/>
            <a:endParaRPr lang="en-GB" dirty="0"/>
          </a:p>
          <a:p>
            <a:r>
              <a:rPr lang="en-GB" dirty="0"/>
              <a:t>We will cover one common technique for comparing groups where both variables are categorical</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err="1"/>
              <a:t>Crosstabulations</a:t>
            </a:r>
            <a:r>
              <a:rPr lang="en-GB" dirty="0"/>
              <a:t> I</a:t>
            </a:r>
          </a:p>
        </p:txBody>
      </p:sp>
      <p:sp>
        <p:nvSpPr>
          <p:cNvPr id="3" name="Content Placeholder 2"/>
          <p:cNvSpPr>
            <a:spLocks noGrp="1"/>
          </p:cNvSpPr>
          <p:nvPr>
            <p:ph idx="1"/>
          </p:nvPr>
        </p:nvSpPr>
        <p:spPr/>
        <p:txBody>
          <a:bodyPr>
            <a:normAutofit fontScale="92500" lnSpcReduction="20000"/>
          </a:bodyPr>
          <a:lstStyle/>
          <a:p>
            <a:r>
              <a:rPr lang="en-GB" dirty="0" err="1"/>
              <a:t>Crosstabulations</a:t>
            </a:r>
            <a:r>
              <a:rPr lang="en-GB" dirty="0"/>
              <a:t> provide a means through which we can observe, measure and comment upon the relationship between </a:t>
            </a:r>
            <a:r>
              <a:rPr lang="en-GB" b="1" dirty="0"/>
              <a:t>two categorical variables</a:t>
            </a:r>
            <a:endParaRPr lang="en-GB" dirty="0"/>
          </a:p>
          <a:p>
            <a:endParaRPr lang="en-GB" dirty="0"/>
          </a:p>
          <a:p>
            <a:r>
              <a:rPr lang="en-GB" dirty="0"/>
              <a:t>Remember that categorical can include both nominal and ordinal data</a:t>
            </a:r>
          </a:p>
          <a:p>
            <a:endParaRPr lang="en-GB" dirty="0"/>
          </a:p>
          <a:p>
            <a:r>
              <a:rPr lang="en-GB" dirty="0" err="1"/>
              <a:t>Crosstabulations</a:t>
            </a:r>
            <a:r>
              <a:rPr lang="en-GB" dirty="0"/>
              <a:t> present the relationship between the two variables in a table (e.g. whether playing computer games is related to the sex of a respondent)</a:t>
            </a:r>
          </a:p>
        </p:txBody>
      </p:sp>
    </p:spTree>
    <p:extLst>
      <p:ext uri="{BB962C8B-B14F-4D97-AF65-F5344CB8AC3E}">
        <p14:creationId xmlns:p14="http://schemas.microsoft.com/office/powerpoint/2010/main" val="31874434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err="1"/>
              <a:t>Crosstabulations</a:t>
            </a:r>
            <a:r>
              <a:rPr lang="en-GB" dirty="0"/>
              <a:t> II</a:t>
            </a:r>
          </a:p>
        </p:txBody>
      </p:sp>
      <p:sp>
        <p:nvSpPr>
          <p:cNvPr id="3" name="Content Placeholder 2"/>
          <p:cNvSpPr>
            <a:spLocks noGrp="1"/>
          </p:cNvSpPr>
          <p:nvPr>
            <p:ph idx="1"/>
          </p:nvPr>
        </p:nvSpPr>
        <p:spPr>
          <a:xfrm>
            <a:off x="457200" y="1600201"/>
            <a:ext cx="8229600" cy="1828800"/>
          </a:xfrm>
        </p:spPr>
        <p:txBody>
          <a:bodyPr>
            <a:normAutofit fontScale="92500"/>
          </a:bodyPr>
          <a:lstStyle/>
          <a:p>
            <a:r>
              <a:rPr lang="en-GB" dirty="0"/>
              <a:t>For example, in the </a:t>
            </a:r>
            <a:r>
              <a:rPr lang="en-GB" dirty="0" err="1"/>
              <a:t>crosstabulation</a:t>
            </a:r>
            <a:r>
              <a:rPr lang="en-GB" dirty="0"/>
              <a:t> below we’re investigating the association between sex and whether someone works full-time or part-time</a:t>
            </a:r>
          </a:p>
          <a:p>
            <a:endParaRPr lang="en-GB" dirty="0"/>
          </a:p>
        </p:txBody>
      </p:sp>
      <p:pic>
        <p:nvPicPr>
          <p:cNvPr id="4" name="Picture 3"/>
          <p:cNvPicPr>
            <a:picLocks noChangeAspect="1"/>
          </p:cNvPicPr>
          <p:nvPr/>
        </p:nvPicPr>
        <p:blipFill>
          <a:blip r:embed="rId2"/>
          <a:stretch>
            <a:fillRect/>
          </a:stretch>
        </p:blipFill>
        <p:spPr>
          <a:xfrm>
            <a:off x="1907704" y="3212976"/>
            <a:ext cx="5135094" cy="2448272"/>
          </a:xfrm>
          <a:prstGeom prst="rect">
            <a:avLst/>
          </a:prstGeom>
        </p:spPr>
      </p:pic>
      <p:sp>
        <p:nvSpPr>
          <p:cNvPr id="5" name="TextBox 4"/>
          <p:cNvSpPr txBox="1"/>
          <p:nvPr/>
        </p:nvSpPr>
        <p:spPr>
          <a:xfrm>
            <a:off x="863588" y="5949280"/>
            <a:ext cx="741682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Talk to the person next to you – what would you conclude from this table?</a:t>
            </a:r>
          </a:p>
        </p:txBody>
      </p:sp>
    </p:spTree>
    <p:extLst>
      <p:ext uri="{BB962C8B-B14F-4D97-AF65-F5344CB8AC3E}">
        <p14:creationId xmlns:p14="http://schemas.microsoft.com/office/powerpoint/2010/main" val="33992491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a:t>Chi-Square Test For Independence I</a:t>
            </a:r>
          </a:p>
        </p:txBody>
      </p:sp>
      <p:sp>
        <p:nvSpPr>
          <p:cNvPr id="4" name="Content Placeholder 2"/>
          <p:cNvSpPr>
            <a:spLocks noGrp="1"/>
          </p:cNvSpPr>
          <p:nvPr>
            <p:ph idx="1"/>
          </p:nvPr>
        </p:nvSpPr>
        <p:spPr>
          <a:xfrm>
            <a:off x="457200" y="1700808"/>
            <a:ext cx="8229600" cy="4425355"/>
          </a:xfrm>
        </p:spPr>
        <p:txBody>
          <a:bodyPr>
            <a:normAutofit fontScale="77500" lnSpcReduction="20000"/>
          </a:bodyPr>
          <a:lstStyle/>
          <a:p>
            <a:r>
              <a:rPr lang="en-US" dirty="0"/>
              <a:t>Can be used to establish whether there are </a:t>
            </a:r>
            <a:r>
              <a:rPr lang="en-US" u="sng" dirty="0"/>
              <a:t>statistically significant relationships</a:t>
            </a:r>
            <a:r>
              <a:rPr lang="en-US" dirty="0"/>
              <a:t> between two categorical variables (nominal/ordinal)</a:t>
            </a:r>
          </a:p>
          <a:p>
            <a:endParaRPr lang="en-US" dirty="0"/>
          </a:p>
          <a:p>
            <a:r>
              <a:rPr lang="en-US" dirty="0"/>
              <a:t>e.g. </a:t>
            </a:r>
            <a:r>
              <a:rPr lang="en-US" dirty="0" smtClean="0"/>
              <a:t>Is </a:t>
            </a:r>
            <a:r>
              <a:rPr lang="en-US" dirty="0"/>
              <a:t>there a statistically significant relationship between sex and full-time or part-time work?</a:t>
            </a:r>
          </a:p>
          <a:p>
            <a:endParaRPr lang="en-US" dirty="0"/>
          </a:p>
          <a:p>
            <a:r>
              <a:rPr lang="en-US" dirty="0"/>
              <a:t>In other words, is full-time or part-time working INDEPENDENT of sex or not?</a:t>
            </a:r>
          </a:p>
          <a:p>
            <a:endParaRPr lang="en-US" dirty="0"/>
          </a:p>
          <a:p>
            <a:r>
              <a:rPr lang="en-US" dirty="0"/>
              <a:t>The test should do nothing more than confirm what you already suspect from interpreting the table…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dirty="0"/>
              <a:t>Chi-Square Test For Independence II</a:t>
            </a:r>
          </a:p>
        </p:txBody>
      </p:sp>
      <p:sp>
        <p:nvSpPr>
          <p:cNvPr id="3" name="Content Placeholder 2"/>
          <p:cNvSpPr>
            <a:spLocks noGrp="1"/>
          </p:cNvSpPr>
          <p:nvPr>
            <p:ph idx="1"/>
          </p:nvPr>
        </p:nvSpPr>
        <p:spPr>
          <a:xfrm>
            <a:off x="457200" y="1600199"/>
            <a:ext cx="8229600" cy="2404865"/>
          </a:xfrm>
        </p:spPr>
        <p:txBody>
          <a:bodyPr>
            <a:normAutofit fontScale="70000" lnSpcReduction="20000"/>
          </a:bodyPr>
          <a:lstStyle/>
          <a:p>
            <a:r>
              <a:rPr lang="en-US" dirty="0"/>
              <a:t>The chi-square test for independence uses the </a:t>
            </a:r>
            <a:r>
              <a:rPr lang="en-US" dirty="0" err="1"/>
              <a:t>crosstabulation</a:t>
            </a:r>
            <a:r>
              <a:rPr lang="en-US" dirty="0"/>
              <a:t> to measure the difference between the </a:t>
            </a:r>
            <a:r>
              <a:rPr lang="en-US" i="1" dirty="0"/>
              <a:t>expected</a:t>
            </a:r>
            <a:r>
              <a:rPr lang="en-US" dirty="0"/>
              <a:t> and </a:t>
            </a:r>
            <a:r>
              <a:rPr lang="en-US" i="1" dirty="0"/>
              <a:t>actual</a:t>
            </a:r>
            <a:r>
              <a:rPr lang="en-US" dirty="0"/>
              <a:t> </a:t>
            </a:r>
            <a:r>
              <a:rPr lang="en-US" dirty="0" smtClean="0"/>
              <a:t>values</a:t>
            </a:r>
            <a:endParaRPr lang="en-US" dirty="0"/>
          </a:p>
          <a:p>
            <a:endParaRPr lang="en-US" dirty="0"/>
          </a:p>
          <a:p>
            <a:r>
              <a:rPr lang="en-US" i="1" dirty="0"/>
              <a:t>Expected</a:t>
            </a:r>
            <a:r>
              <a:rPr lang="en-US" dirty="0"/>
              <a:t> = the distribution of responses if there was no relationship</a:t>
            </a:r>
          </a:p>
          <a:p>
            <a:endParaRPr lang="en-US" i="1" dirty="0"/>
          </a:p>
          <a:p>
            <a:r>
              <a:rPr lang="en-US" i="1" dirty="0"/>
              <a:t>Actual</a:t>
            </a:r>
            <a:r>
              <a:rPr lang="en-US" dirty="0"/>
              <a:t> = how the responses are actually distributed</a:t>
            </a:r>
          </a:p>
          <a:p>
            <a:endParaRPr lang="en-US" i="1" dirty="0"/>
          </a:p>
        </p:txBody>
      </p:sp>
      <p:pic>
        <p:nvPicPr>
          <p:cNvPr id="4" name="Picture 3"/>
          <p:cNvPicPr>
            <a:picLocks noChangeAspect="1"/>
          </p:cNvPicPr>
          <p:nvPr/>
        </p:nvPicPr>
        <p:blipFill>
          <a:blip r:embed="rId2"/>
          <a:stretch>
            <a:fillRect/>
          </a:stretch>
        </p:blipFill>
        <p:spPr>
          <a:xfrm>
            <a:off x="2267744" y="3789040"/>
            <a:ext cx="4896544" cy="2931030"/>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dirty="0"/>
              <a:t>Chi-Square Test For Independence III</a:t>
            </a:r>
          </a:p>
        </p:txBody>
      </p:sp>
      <p:sp>
        <p:nvSpPr>
          <p:cNvPr id="3" name="Content Placeholder 2"/>
          <p:cNvSpPr>
            <a:spLocks noGrp="1"/>
          </p:cNvSpPr>
          <p:nvPr>
            <p:ph idx="1"/>
          </p:nvPr>
        </p:nvSpPr>
        <p:spPr/>
        <p:txBody>
          <a:bodyPr>
            <a:normAutofit fontScale="77500" lnSpcReduction="20000"/>
          </a:bodyPr>
          <a:lstStyle/>
          <a:p>
            <a:r>
              <a:rPr lang="en-US" dirty="0"/>
              <a:t>A large discrepancy between the two measures may indicate disproportionality i.e. a statistically significant association or dependency between variables</a:t>
            </a:r>
          </a:p>
          <a:p>
            <a:endParaRPr lang="en-US" dirty="0"/>
          </a:p>
          <a:p>
            <a:r>
              <a:rPr lang="en-US" dirty="0"/>
              <a:t>If cell counts go under 5 then we start to undermine one of the assumptions of the test (I’ll explain this as we go)</a:t>
            </a:r>
          </a:p>
          <a:p>
            <a:endParaRPr lang="en-US" dirty="0"/>
          </a:p>
          <a:p>
            <a:r>
              <a:rPr lang="en-US" dirty="0"/>
              <a:t>Whilst the raw counts are used for the formal test, it’s best to use percentages to interpret and make sense of the </a:t>
            </a:r>
            <a:r>
              <a:rPr lang="en-US" dirty="0" err="1"/>
              <a:t>crosstabulation</a:t>
            </a:r>
            <a:endParaRPr lang="en-US" dirty="0"/>
          </a:p>
          <a:p>
            <a:endParaRPr lang="en-US" dirty="0"/>
          </a:p>
          <a:p>
            <a:r>
              <a:rPr lang="en-US" dirty="0"/>
              <a:t>Let’s work through an example together…</a:t>
            </a:r>
          </a:p>
          <a:p>
            <a:endParaRPr lang="en-GB" dirty="0"/>
          </a:p>
        </p:txBody>
      </p:sp>
    </p:spTree>
    <p:extLst>
      <p:ext uri="{BB962C8B-B14F-4D97-AF65-F5344CB8AC3E}">
        <p14:creationId xmlns:p14="http://schemas.microsoft.com/office/powerpoint/2010/main" val="34015614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Group Activity: Social </a:t>
            </a:r>
            <a:r>
              <a:rPr lang="en-US" dirty="0"/>
              <a:t>Class &amp; Health I</a:t>
            </a:r>
          </a:p>
        </p:txBody>
      </p:sp>
      <p:sp>
        <p:nvSpPr>
          <p:cNvPr id="17" name="Content Placeholder 2"/>
          <p:cNvSpPr>
            <a:spLocks noGrp="1"/>
          </p:cNvSpPr>
          <p:nvPr>
            <p:ph idx="1"/>
          </p:nvPr>
        </p:nvSpPr>
        <p:spPr>
          <a:xfrm>
            <a:off x="457200" y="1600200"/>
            <a:ext cx="8229600" cy="4997152"/>
          </a:xfrm>
        </p:spPr>
        <p:txBody>
          <a:bodyPr>
            <a:normAutofit fontScale="70000" lnSpcReduction="20000"/>
          </a:bodyPr>
          <a:lstStyle/>
          <a:p>
            <a:r>
              <a:rPr lang="en-US" dirty="0"/>
              <a:t>Is there a relationship between social class (NS-SEC) and self-perception of general health?</a:t>
            </a:r>
          </a:p>
          <a:p>
            <a:endParaRPr lang="en-US" dirty="0"/>
          </a:p>
          <a:p>
            <a:r>
              <a:rPr lang="en-US" dirty="0"/>
              <a:t>Select ‘</a:t>
            </a:r>
            <a:r>
              <a:rPr lang="en-US" dirty="0" err="1"/>
              <a:t>Analyse</a:t>
            </a:r>
            <a:r>
              <a:rPr lang="en-US" dirty="0"/>
              <a:t>’, ‘Descriptive Statistics’, ‘Crosstabs’</a:t>
            </a:r>
          </a:p>
          <a:p>
            <a:endParaRPr lang="en-US" dirty="0"/>
          </a:p>
          <a:p>
            <a:r>
              <a:rPr lang="en-US" dirty="0"/>
              <a:t>Drag and drop the social class variable into the ‘Row(s)’ box</a:t>
            </a:r>
          </a:p>
          <a:p>
            <a:endParaRPr lang="en-US" dirty="0"/>
          </a:p>
          <a:p>
            <a:r>
              <a:rPr lang="en-US" dirty="0"/>
              <a:t>Drag and drop the general health variable into the ‘Column(s)’ box</a:t>
            </a:r>
          </a:p>
          <a:p>
            <a:endParaRPr lang="en-US" dirty="0"/>
          </a:p>
          <a:p>
            <a:r>
              <a:rPr lang="en-US" dirty="0"/>
              <a:t>Click on ‘Statistics’, select ‘Chi-Square’ and click ‘Continue’</a:t>
            </a:r>
          </a:p>
          <a:p>
            <a:endParaRPr lang="en-US" dirty="0"/>
          </a:p>
          <a:p>
            <a:r>
              <a:rPr lang="en-US" dirty="0"/>
              <a:t>Click on ‘Cells’, select ‘Row’ (under ‘Percentages’) and click ‘Continue’</a:t>
            </a:r>
          </a:p>
          <a:p>
            <a:endParaRPr lang="en-US" dirty="0"/>
          </a:p>
          <a:p>
            <a:r>
              <a:rPr lang="en-US" dirty="0"/>
              <a:t>Click ‘OK’ to run the analysis</a:t>
            </a:r>
          </a:p>
          <a:p>
            <a:endParaRPr lang="en-GB" dirty="0"/>
          </a:p>
        </p:txBody>
      </p:sp>
    </p:spTree>
    <p:extLst>
      <p:ext uri="{BB962C8B-B14F-4D97-AF65-F5344CB8AC3E}">
        <p14:creationId xmlns:p14="http://schemas.microsoft.com/office/powerpoint/2010/main" val="406440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229600" cy="864096"/>
          </a:xfrm>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t>Coffee Break</a:t>
            </a:r>
          </a:p>
        </p:txBody>
      </p:sp>
    </p:spTree>
    <p:extLst>
      <p:ext uri="{BB962C8B-B14F-4D97-AF65-F5344CB8AC3E}">
        <p14:creationId xmlns:p14="http://schemas.microsoft.com/office/powerpoint/2010/main" val="55286927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9087" y="2034062"/>
            <a:ext cx="7566358" cy="1914698"/>
          </a:xfrm>
          <a:prstGeom prst="rect">
            <a:avLst/>
          </a:prstGeom>
        </p:spPr>
      </p:pic>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dirty="0"/>
              <a:t>Social Class &amp; Health II</a:t>
            </a:r>
          </a:p>
        </p:txBody>
      </p:sp>
      <p:sp>
        <p:nvSpPr>
          <p:cNvPr id="5" name="Rectangle 4"/>
          <p:cNvSpPr/>
          <p:nvPr/>
        </p:nvSpPr>
        <p:spPr>
          <a:xfrm>
            <a:off x="941789" y="3025152"/>
            <a:ext cx="1962816" cy="923609"/>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03848" y="2636912"/>
            <a:ext cx="1484483" cy="1110472"/>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946637" y="2636912"/>
            <a:ext cx="1472283" cy="1110473"/>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697706" y="2636913"/>
            <a:ext cx="1472283" cy="1110472"/>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98302" y="4797152"/>
            <a:ext cx="2201982" cy="1440160"/>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dirty="0"/>
              <a:t>Here are the two variables that we are testing for a relationship between</a:t>
            </a:r>
          </a:p>
        </p:txBody>
      </p:sp>
      <p:sp>
        <p:nvSpPr>
          <p:cNvPr id="10" name="TextBox 9"/>
          <p:cNvSpPr txBox="1"/>
          <p:nvPr/>
        </p:nvSpPr>
        <p:spPr>
          <a:xfrm>
            <a:off x="2400284" y="4797152"/>
            <a:ext cx="2201982" cy="1440160"/>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dirty="0"/>
              <a:t>This is the number of cases that are ‘valid’ i.e. have useable values</a:t>
            </a:r>
          </a:p>
        </p:txBody>
      </p:sp>
      <p:sp>
        <p:nvSpPr>
          <p:cNvPr id="11" name="TextBox 10"/>
          <p:cNvSpPr txBox="1"/>
          <p:nvPr/>
        </p:nvSpPr>
        <p:spPr>
          <a:xfrm>
            <a:off x="4602266" y="4797152"/>
            <a:ext cx="2201982" cy="1440160"/>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dirty="0"/>
              <a:t>This is the number of cases that are ‘missing’ i.e. data not available</a:t>
            </a:r>
          </a:p>
        </p:txBody>
      </p:sp>
      <p:sp>
        <p:nvSpPr>
          <p:cNvPr id="12" name="TextBox 11"/>
          <p:cNvSpPr txBox="1"/>
          <p:nvPr/>
        </p:nvSpPr>
        <p:spPr>
          <a:xfrm>
            <a:off x="6804248" y="4797152"/>
            <a:ext cx="2201982" cy="1440160"/>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dirty="0"/>
              <a:t>This is the total number of cases in the dataset (including ‘valid’ and missing’)</a:t>
            </a:r>
          </a:p>
        </p:txBody>
      </p:sp>
      <p:cxnSp>
        <p:nvCxnSpPr>
          <p:cNvPr id="14" name="Elbow Connector 13"/>
          <p:cNvCxnSpPr>
            <a:stCxn id="9" idx="0"/>
            <a:endCxn id="5" idx="2"/>
          </p:cNvCxnSpPr>
          <p:nvPr/>
        </p:nvCxnSpPr>
        <p:spPr>
          <a:xfrm rot="5400000" flipH="1" flipV="1">
            <a:off x="1187050" y="4061005"/>
            <a:ext cx="848391" cy="623904"/>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15"/>
          <p:cNvCxnSpPr>
            <a:stCxn id="10" idx="0"/>
            <a:endCxn id="6" idx="2"/>
          </p:cNvCxnSpPr>
          <p:nvPr/>
        </p:nvCxnSpPr>
        <p:spPr>
          <a:xfrm rot="5400000" flipH="1" flipV="1">
            <a:off x="3198798" y="4049861"/>
            <a:ext cx="1049768" cy="44481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11" idx="0"/>
            <a:endCxn id="7" idx="2"/>
          </p:cNvCxnSpPr>
          <p:nvPr/>
        </p:nvCxnSpPr>
        <p:spPr>
          <a:xfrm rot="16200000" flipV="1">
            <a:off x="5168135" y="4262030"/>
            <a:ext cx="1049767" cy="2047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2" idx="0"/>
            <a:endCxn id="8" idx="2"/>
          </p:cNvCxnSpPr>
          <p:nvPr/>
        </p:nvCxnSpPr>
        <p:spPr>
          <a:xfrm rot="16200000" flipV="1">
            <a:off x="7144661" y="4036573"/>
            <a:ext cx="1049767" cy="47139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par>
                          <p:cTn id="23" fill="hold">
                            <p:stCondLst>
                              <p:cond delay="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accel="50000" decel="5000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par>
                          <p:cTn id="38" fill="hold">
                            <p:stCondLst>
                              <p:cond delay="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4" accel="50000" decel="5000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ssolve">
                                      <p:cBhvr>
                                        <p:cTn id="52" dur="500"/>
                                        <p:tgtEl>
                                          <p:spTgt spid="8"/>
                                        </p:tgtEl>
                                      </p:cBhvr>
                                    </p:animEffect>
                                  </p:childTnLst>
                                </p:cTn>
                              </p:par>
                            </p:childTnLst>
                          </p:cTn>
                        </p:par>
                        <p:par>
                          <p:cTn id="53" fill="hold">
                            <p:stCondLst>
                              <p:cond delay="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4" accel="50000" decel="5000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dirty="0"/>
              <a:t>Social Class &amp; Health III</a:t>
            </a:r>
          </a:p>
        </p:txBody>
      </p:sp>
      <p:pic>
        <p:nvPicPr>
          <p:cNvPr id="3" name="Picture 2"/>
          <p:cNvPicPr>
            <a:picLocks noChangeAspect="1"/>
          </p:cNvPicPr>
          <p:nvPr/>
        </p:nvPicPr>
        <p:blipFill>
          <a:blip r:embed="rId2"/>
          <a:stretch>
            <a:fillRect/>
          </a:stretch>
        </p:blipFill>
        <p:spPr>
          <a:xfrm>
            <a:off x="44051" y="1772816"/>
            <a:ext cx="9099949" cy="3611091"/>
          </a:xfrm>
          <a:prstGeom prst="rect">
            <a:avLst/>
          </a:prstGeom>
        </p:spPr>
      </p:pic>
      <p:sp>
        <p:nvSpPr>
          <p:cNvPr id="5" name="TextBox 4"/>
          <p:cNvSpPr txBox="1"/>
          <p:nvPr/>
        </p:nvSpPr>
        <p:spPr>
          <a:xfrm>
            <a:off x="885613" y="5949280"/>
            <a:ext cx="741682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Talk to the person next to you – what would you conclude from this table?</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dirty="0"/>
              <a:t>Social Class &amp; Health IV</a:t>
            </a:r>
          </a:p>
        </p:txBody>
      </p:sp>
      <p:sp>
        <p:nvSpPr>
          <p:cNvPr id="7" name="Content Placeholder 2"/>
          <p:cNvSpPr>
            <a:spLocks noGrp="1"/>
          </p:cNvSpPr>
          <p:nvPr>
            <p:ph idx="1"/>
          </p:nvPr>
        </p:nvSpPr>
        <p:spPr>
          <a:xfrm>
            <a:off x="457200" y="1600200"/>
            <a:ext cx="8229600" cy="4525963"/>
          </a:xfrm>
        </p:spPr>
        <p:txBody>
          <a:bodyPr>
            <a:normAutofit/>
          </a:bodyPr>
          <a:lstStyle/>
          <a:p>
            <a:r>
              <a:rPr lang="en-US" dirty="0"/>
              <a:t>Sometimes tables can be difficult to interpret if they are large or when values only change for particular groups</a:t>
            </a:r>
          </a:p>
          <a:p>
            <a:endParaRPr lang="en-US" dirty="0"/>
          </a:p>
          <a:p>
            <a:r>
              <a:rPr lang="en-US" dirty="0"/>
              <a:t>Lucky for us there is a statistical test that will tell us whether the relationship between the variables is STATISTICALLY SIGNIFICANT</a:t>
            </a:r>
          </a:p>
          <a:p>
            <a:pPr>
              <a:buNone/>
            </a:pP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dirty="0"/>
              <a:t>Social Class &amp; Health V</a:t>
            </a:r>
          </a:p>
        </p:txBody>
      </p:sp>
      <p:sp>
        <p:nvSpPr>
          <p:cNvPr id="5" name="Content Placeholder 2"/>
          <p:cNvSpPr>
            <a:spLocks noGrp="1"/>
          </p:cNvSpPr>
          <p:nvPr>
            <p:ph idx="1"/>
          </p:nvPr>
        </p:nvSpPr>
        <p:spPr>
          <a:xfrm>
            <a:off x="457200" y="1600200"/>
            <a:ext cx="8229600" cy="4741333"/>
          </a:xfrm>
        </p:spPr>
        <p:txBody>
          <a:bodyPr>
            <a:normAutofit fontScale="62500" lnSpcReduction="20000"/>
          </a:bodyPr>
          <a:lstStyle/>
          <a:p>
            <a:r>
              <a:rPr lang="en-US" dirty="0"/>
              <a:t>The trick to interpreting the Chi-Square test (</a:t>
            </a:r>
            <a:r>
              <a:rPr lang="en-US" i="1" dirty="0"/>
              <a:t>x</a:t>
            </a:r>
            <a:r>
              <a:rPr lang="en-US" baseline="30000" dirty="0"/>
              <a:t>2</a:t>
            </a:r>
            <a:r>
              <a:rPr lang="en-US" dirty="0"/>
              <a:t>) is to see whether the ‘Asymptotic Significance (2-sided)’ value is </a:t>
            </a:r>
            <a:r>
              <a:rPr lang="en-US" u="sng" dirty="0"/>
              <a:t>greater than</a:t>
            </a:r>
            <a:r>
              <a:rPr lang="en-US" dirty="0"/>
              <a:t> or </a:t>
            </a:r>
            <a:r>
              <a:rPr lang="en-US" u="sng" dirty="0"/>
              <a:t>equal to</a:t>
            </a:r>
            <a:r>
              <a:rPr lang="en-US" dirty="0"/>
              <a:t> or </a:t>
            </a:r>
            <a:r>
              <a:rPr lang="en-US" u="sng" dirty="0"/>
              <a:t>less than</a:t>
            </a:r>
            <a:r>
              <a:rPr lang="en-US" dirty="0"/>
              <a:t> 0.05</a:t>
            </a:r>
          </a:p>
          <a:p>
            <a:endParaRPr lang="en-US" i="1" dirty="0"/>
          </a:p>
          <a:p>
            <a:r>
              <a:rPr lang="en-US" dirty="0"/>
              <a:t>Greater than 0.05 = not significant</a:t>
            </a:r>
          </a:p>
          <a:p>
            <a:r>
              <a:rPr lang="en-US" dirty="0"/>
              <a:t>Equal to 0.05 = borderline significant (normally considered significant)</a:t>
            </a:r>
          </a:p>
          <a:p>
            <a:r>
              <a:rPr lang="en-US" dirty="0"/>
              <a:t>Less than 0.05 = significant</a:t>
            </a:r>
          </a:p>
          <a:p>
            <a:endParaRPr lang="en-US" dirty="0"/>
          </a:p>
          <a:p>
            <a:r>
              <a:rPr lang="en-US" dirty="0"/>
              <a:t>In effect we are asking the test whether social class has a statistically significant association with self-assessed general health</a:t>
            </a:r>
          </a:p>
          <a:p>
            <a:endParaRPr lang="en-US" dirty="0"/>
          </a:p>
          <a:p>
            <a:r>
              <a:rPr lang="en-US" dirty="0"/>
              <a:t>If the effect is not significant then the variables are clearly INDEPENDENT of each other (hence the name ‘Chi-Square test for independence’!)</a:t>
            </a:r>
          </a:p>
          <a:p>
            <a:endParaRPr lang="en-US" dirty="0"/>
          </a:p>
          <a:p>
            <a:r>
              <a:rPr lang="en-US" dirty="0"/>
              <a:t>We refer to the ‘Asymptotic Significance (2-sided)’ as the ‘</a:t>
            </a:r>
            <a:r>
              <a:rPr lang="en-US" u="sng" dirty="0" err="1"/>
              <a:t>p</a:t>
            </a:r>
            <a:r>
              <a:rPr lang="en-US" u="sng" dirty="0"/>
              <a:t>-value</a:t>
            </a:r>
            <a:r>
              <a:rPr lang="en-US" dirty="0"/>
              <a:t>’</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1680" y="1567340"/>
            <a:ext cx="5380434" cy="2690217"/>
          </a:xfrm>
          <a:prstGeom prst="rect">
            <a:avLst/>
          </a:prstGeom>
        </p:spPr>
      </p:pic>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dirty="0"/>
              <a:t>Social Class &amp; Health VI</a:t>
            </a:r>
          </a:p>
        </p:txBody>
      </p:sp>
      <p:sp>
        <p:nvSpPr>
          <p:cNvPr id="20" name="Rectangle 19"/>
          <p:cNvSpPr/>
          <p:nvPr/>
        </p:nvSpPr>
        <p:spPr>
          <a:xfrm>
            <a:off x="1691680" y="2420887"/>
            <a:ext cx="5400600" cy="288033"/>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971600" y="4725144"/>
            <a:ext cx="7128792"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t>We can see from this table that the ‘</a:t>
            </a:r>
            <a:r>
              <a:rPr lang="en-GB" dirty="0" err="1"/>
              <a:t>Asymp</a:t>
            </a:r>
            <a:r>
              <a:rPr lang="en-GB" dirty="0"/>
              <a:t>. Sig. (2-sided)’ value is less than 0.05, therefore we know that there is a statistically significant association between social class and self-assessed general health</a:t>
            </a:r>
          </a:p>
        </p:txBody>
      </p:sp>
      <p:cxnSp>
        <p:nvCxnSpPr>
          <p:cNvPr id="24" name="Elbow Connector 23"/>
          <p:cNvCxnSpPr>
            <a:stCxn id="22" idx="3"/>
            <a:endCxn id="20" idx="3"/>
          </p:cNvCxnSpPr>
          <p:nvPr/>
        </p:nvCxnSpPr>
        <p:spPr>
          <a:xfrm flipH="1" flipV="1">
            <a:off x="7092280" y="2564904"/>
            <a:ext cx="1008112" cy="2621905"/>
          </a:xfrm>
          <a:prstGeom prst="bentConnector3">
            <a:avLst>
              <a:gd name="adj1" fmla="val -22676"/>
            </a:avLst>
          </a:prstGeom>
          <a:ln w="222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animBg="1"/>
      <p:bldP spid="22"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dirty="0" err="1"/>
              <a:t>Crosstabulations</a:t>
            </a:r>
            <a:r>
              <a:rPr lang="en-US" dirty="0"/>
              <a:t> &amp; Chi-Square Summary</a:t>
            </a:r>
          </a:p>
        </p:txBody>
      </p:sp>
      <p:sp>
        <p:nvSpPr>
          <p:cNvPr id="3" name="Content Placeholder 2"/>
          <p:cNvSpPr>
            <a:spLocks noGrp="1"/>
          </p:cNvSpPr>
          <p:nvPr>
            <p:ph idx="1"/>
          </p:nvPr>
        </p:nvSpPr>
        <p:spPr/>
        <p:txBody>
          <a:bodyPr>
            <a:normAutofit fontScale="62500" lnSpcReduction="20000"/>
          </a:bodyPr>
          <a:lstStyle/>
          <a:p>
            <a:r>
              <a:rPr lang="en-US" dirty="0"/>
              <a:t>It is vital not just to report the statistic, but to discuss the nature of the relationship</a:t>
            </a:r>
          </a:p>
          <a:p>
            <a:endParaRPr lang="en-US" dirty="0"/>
          </a:p>
          <a:p>
            <a:r>
              <a:rPr lang="en-US" dirty="0"/>
              <a:t>Use the percentage values in the </a:t>
            </a:r>
            <a:r>
              <a:rPr lang="en-US" dirty="0" err="1"/>
              <a:t>crosstabulation</a:t>
            </a:r>
            <a:r>
              <a:rPr lang="en-US" dirty="0"/>
              <a:t> to do this</a:t>
            </a:r>
          </a:p>
          <a:p>
            <a:endParaRPr lang="en-US" dirty="0"/>
          </a:p>
          <a:p>
            <a:r>
              <a:rPr lang="en-US" dirty="0"/>
              <a:t>Whether you want row or column percentages depends on what you want to know – think carefully!</a:t>
            </a:r>
          </a:p>
          <a:p>
            <a:endParaRPr lang="en-US" dirty="0"/>
          </a:p>
          <a:p>
            <a:r>
              <a:rPr lang="en-US" dirty="0"/>
              <a:t>Check whether cells in the </a:t>
            </a:r>
            <a:r>
              <a:rPr lang="en-US" dirty="0" err="1"/>
              <a:t>crosstabulation</a:t>
            </a:r>
            <a:r>
              <a:rPr lang="en-US" dirty="0"/>
              <a:t> have values equal to or in excess of 5</a:t>
            </a:r>
          </a:p>
          <a:p>
            <a:endParaRPr lang="en-US" dirty="0"/>
          </a:p>
          <a:p>
            <a:r>
              <a:rPr lang="en-US" dirty="0"/>
              <a:t>Is the ‘Asymptotic Significance (2-sided)’, or </a:t>
            </a:r>
            <a:r>
              <a:rPr lang="en-US" i="1" dirty="0" err="1"/>
              <a:t>p</a:t>
            </a:r>
            <a:r>
              <a:rPr lang="en-US" i="1" dirty="0"/>
              <a:t>-value</a:t>
            </a:r>
            <a:r>
              <a:rPr lang="en-US" dirty="0"/>
              <a:t>, equal to or less than 0.05? i.e. is it significant?</a:t>
            </a:r>
          </a:p>
          <a:p>
            <a:endParaRPr lang="en-US" dirty="0"/>
          </a:p>
          <a:p>
            <a:r>
              <a:rPr lang="en-US" dirty="0"/>
              <a:t>But the best way to learn this is to do it yourself!</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424936" cy="114300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dirty="0"/>
              <a:t>Group Activity – Tell Us Something Interesting!</a:t>
            </a:r>
          </a:p>
        </p:txBody>
      </p:sp>
      <p:sp>
        <p:nvSpPr>
          <p:cNvPr id="3" name="Content Placeholder 2"/>
          <p:cNvSpPr>
            <a:spLocks noGrp="1"/>
          </p:cNvSpPr>
          <p:nvPr>
            <p:ph idx="1"/>
          </p:nvPr>
        </p:nvSpPr>
        <p:spPr>
          <a:xfrm>
            <a:off x="457200" y="1600200"/>
            <a:ext cx="8229600" cy="4853136"/>
          </a:xfrm>
        </p:spPr>
        <p:txBody>
          <a:bodyPr>
            <a:normAutofit fontScale="70000" lnSpcReduction="20000"/>
          </a:bodyPr>
          <a:lstStyle/>
          <a:p>
            <a:r>
              <a:rPr lang="en-GB" dirty="0"/>
              <a:t>Working in pairs run a series of chi-square tests to investigate relationships </a:t>
            </a:r>
            <a:r>
              <a:rPr lang="en-GB" u="sng" dirty="0"/>
              <a:t>that you think might be interesting</a:t>
            </a:r>
          </a:p>
          <a:p>
            <a:pPr lvl="1"/>
            <a:endParaRPr lang="en-GB" dirty="0"/>
          </a:p>
          <a:p>
            <a:r>
              <a:rPr lang="en-GB" dirty="0"/>
              <a:t>To run a chi-square test go to ‘Analyze’, ‘Descriptive Statistics’ and ‘Crosstabs’</a:t>
            </a:r>
          </a:p>
          <a:p>
            <a:endParaRPr lang="en-GB" dirty="0"/>
          </a:p>
          <a:p>
            <a:r>
              <a:rPr lang="en-GB" dirty="0"/>
              <a:t>Click on ‘Statistics’ and ensure that ‘Chi-Square’ is selected</a:t>
            </a:r>
          </a:p>
          <a:p>
            <a:endParaRPr lang="en-GB" dirty="0"/>
          </a:p>
          <a:p>
            <a:r>
              <a:rPr lang="en-GB" dirty="0"/>
              <a:t>Click on ‘Cells’ and ensure that ‘Observed’, and ‘Row’ are ticked</a:t>
            </a:r>
          </a:p>
          <a:p>
            <a:endParaRPr lang="en-GB" dirty="0"/>
          </a:p>
          <a:p>
            <a:r>
              <a:rPr lang="en-GB" dirty="0"/>
              <a:t>Drag and drop one variable into the ‘Row(s)’ field. Drag and drop the other variable into the ‘Column(s)’ field. Don’t put more than one variable in any single field.</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dirty="0"/>
              <a:t>Choosing Tests - One Interval Variable</a:t>
            </a:r>
          </a:p>
        </p:txBody>
      </p:sp>
      <p:sp>
        <p:nvSpPr>
          <p:cNvPr id="26" name="Rectangle 25"/>
          <p:cNvSpPr/>
          <p:nvPr/>
        </p:nvSpPr>
        <p:spPr>
          <a:xfrm>
            <a:off x="2021676" y="3038475"/>
            <a:ext cx="1495425" cy="6572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85000" lnSpcReduction="20000"/>
          </a:bodyPr>
          <a:lstStyle/>
          <a:p>
            <a:pPr algn="ctr"/>
            <a:r>
              <a:rPr lang="en-GB" dirty="0"/>
              <a:t>Do you have more than two groups?</a:t>
            </a:r>
          </a:p>
        </p:txBody>
      </p:sp>
      <p:sp>
        <p:nvSpPr>
          <p:cNvPr id="29" name="Rectangle 28"/>
          <p:cNvSpPr/>
          <p:nvPr/>
        </p:nvSpPr>
        <p:spPr>
          <a:xfrm>
            <a:off x="152397" y="3695699"/>
            <a:ext cx="1495425"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92500"/>
          </a:bodyPr>
          <a:lstStyle/>
          <a:p>
            <a:pPr algn="ctr"/>
            <a:r>
              <a:rPr lang="en-GB" dirty="0"/>
              <a:t>Are the groups independent?</a:t>
            </a:r>
          </a:p>
        </p:txBody>
      </p:sp>
      <p:sp>
        <p:nvSpPr>
          <p:cNvPr id="30" name="Rectangle 29"/>
          <p:cNvSpPr/>
          <p:nvPr/>
        </p:nvSpPr>
        <p:spPr>
          <a:xfrm>
            <a:off x="2021675" y="4381500"/>
            <a:ext cx="1495425"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pPr algn="ctr"/>
            <a:r>
              <a:rPr lang="en-GB" dirty="0"/>
              <a:t>Do you have more than two groups?</a:t>
            </a:r>
          </a:p>
        </p:txBody>
      </p:sp>
      <p:sp>
        <p:nvSpPr>
          <p:cNvPr id="31" name="Rectangle 30"/>
          <p:cNvSpPr/>
          <p:nvPr/>
        </p:nvSpPr>
        <p:spPr>
          <a:xfrm>
            <a:off x="4567233" y="4371974"/>
            <a:ext cx="1495425" cy="609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pPr algn="ctr"/>
            <a:r>
              <a:rPr lang="en-GB" dirty="0"/>
              <a:t>Is the interval variable normally distributed?</a:t>
            </a:r>
          </a:p>
        </p:txBody>
      </p:sp>
      <p:cxnSp>
        <p:nvCxnSpPr>
          <p:cNvPr id="34" name="Elbow Connector 33"/>
          <p:cNvCxnSpPr>
            <a:stCxn id="29" idx="0"/>
            <a:endCxn id="26" idx="1"/>
          </p:cNvCxnSpPr>
          <p:nvPr/>
        </p:nvCxnSpPr>
        <p:spPr>
          <a:xfrm rot="5400000" flipH="1" flipV="1">
            <a:off x="1296588" y="2970611"/>
            <a:ext cx="328611" cy="1121566"/>
          </a:xfrm>
          <a:prstGeom prst="bentConnector2">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29" idx="2"/>
            <a:endCxn id="30" idx="1"/>
          </p:cNvCxnSpPr>
          <p:nvPr/>
        </p:nvCxnSpPr>
        <p:spPr>
          <a:xfrm rot="16200000" flipH="1">
            <a:off x="1308492" y="3973116"/>
            <a:ext cx="304801" cy="1121565"/>
          </a:xfrm>
          <a:prstGeom prst="bentConnector2">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567231" y="3038476"/>
            <a:ext cx="1495425" cy="6572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pPr algn="ctr"/>
            <a:r>
              <a:rPr lang="en-GB" dirty="0"/>
              <a:t>Is the interval variable normally distributed?</a:t>
            </a:r>
          </a:p>
        </p:txBody>
      </p:sp>
      <p:cxnSp>
        <p:nvCxnSpPr>
          <p:cNvPr id="40" name="Elbow Connector 39"/>
          <p:cNvCxnSpPr>
            <a:stCxn id="26" idx="0"/>
            <a:endCxn id="53" idx="1"/>
          </p:cNvCxnSpPr>
          <p:nvPr/>
        </p:nvCxnSpPr>
        <p:spPr>
          <a:xfrm rot="5400000" flipH="1" flipV="1">
            <a:off x="3225398" y="1696642"/>
            <a:ext cx="885825" cy="1797843"/>
          </a:xfrm>
          <a:prstGeom prst="bentConnector2">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26" idx="3"/>
            <a:endCxn id="38" idx="1"/>
          </p:cNvCxnSpPr>
          <p:nvPr/>
        </p:nvCxnSpPr>
        <p:spPr>
          <a:xfrm>
            <a:off x="3517101" y="3367088"/>
            <a:ext cx="1050130" cy="12700"/>
          </a:xfrm>
          <a:prstGeom prst="bentConnector3">
            <a:avLst>
              <a:gd name="adj1" fmla="val 50000"/>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48" name="Elbow Connector 47"/>
          <p:cNvCxnSpPr>
            <a:stCxn id="30" idx="3"/>
            <a:endCxn id="31" idx="1"/>
          </p:cNvCxnSpPr>
          <p:nvPr/>
        </p:nvCxnSpPr>
        <p:spPr>
          <a:xfrm flipV="1">
            <a:off x="3517100" y="4676775"/>
            <a:ext cx="1050133" cy="9525"/>
          </a:xfrm>
          <a:prstGeom prst="bentConnector3">
            <a:avLst>
              <a:gd name="adj1" fmla="val 50000"/>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4567232" y="1824038"/>
            <a:ext cx="1495425" cy="6572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pPr algn="ctr"/>
            <a:r>
              <a:rPr lang="en-GB" dirty="0"/>
              <a:t>Is the interval variable normally distributed?</a:t>
            </a:r>
          </a:p>
        </p:txBody>
      </p:sp>
      <p:sp>
        <p:nvSpPr>
          <p:cNvPr id="55" name="Rectangle 54"/>
          <p:cNvSpPr/>
          <p:nvPr/>
        </p:nvSpPr>
        <p:spPr>
          <a:xfrm>
            <a:off x="4567230" y="5543551"/>
            <a:ext cx="1495425" cy="6572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pPr algn="ctr"/>
            <a:r>
              <a:rPr lang="en-GB" dirty="0"/>
              <a:t>Is the interval variable normally distributed?</a:t>
            </a:r>
          </a:p>
        </p:txBody>
      </p:sp>
      <p:cxnSp>
        <p:nvCxnSpPr>
          <p:cNvPr id="56" name="Elbow Connector 55"/>
          <p:cNvCxnSpPr>
            <a:stCxn id="30" idx="2"/>
            <a:endCxn id="55" idx="1"/>
          </p:cNvCxnSpPr>
          <p:nvPr/>
        </p:nvCxnSpPr>
        <p:spPr>
          <a:xfrm rot="16200000" flipH="1">
            <a:off x="3227778" y="4532710"/>
            <a:ext cx="881063" cy="1797842"/>
          </a:xfrm>
          <a:prstGeom prst="bentConnector2">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1228720" y="3200400"/>
            <a:ext cx="533400" cy="333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YES</a:t>
            </a:r>
          </a:p>
        </p:txBody>
      </p:sp>
      <p:sp>
        <p:nvSpPr>
          <p:cNvPr id="60" name="Rectangle 59"/>
          <p:cNvSpPr/>
          <p:nvPr/>
        </p:nvSpPr>
        <p:spPr>
          <a:xfrm>
            <a:off x="3744496" y="1993106"/>
            <a:ext cx="533400" cy="333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YES</a:t>
            </a:r>
          </a:p>
        </p:txBody>
      </p:sp>
      <p:sp>
        <p:nvSpPr>
          <p:cNvPr id="61" name="Rectangle 60"/>
          <p:cNvSpPr/>
          <p:nvPr/>
        </p:nvSpPr>
        <p:spPr>
          <a:xfrm>
            <a:off x="3775466" y="5691189"/>
            <a:ext cx="533400" cy="333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YES</a:t>
            </a:r>
          </a:p>
        </p:txBody>
      </p:sp>
      <p:sp>
        <p:nvSpPr>
          <p:cNvPr id="76" name="Rectangle 75"/>
          <p:cNvSpPr/>
          <p:nvPr/>
        </p:nvSpPr>
        <p:spPr>
          <a:xfrm>
            <a:off x="3748076" y="3190875"/>
            <a:ext cx="533400" cy="3333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NO</a:t>
            </a:r>
          </a:p>
        </p:txBody>
      </p:sp>
      <p:sp>
        <p:nvSpPr>
          <p:cNvPr id="77" name="Rectangle 76"/>
          <p:cNvSpPr/>
          <p:nvPr/>
        </p:nvSpPr>
        <p:spPr>
          <a:xfrm>
            <a:off x="1228720" y="4519609"/>
            <a:ext cx="533400" cy="3333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NO</a:t>
            </a:r>
          </a:p>
        </p:txBody>
      </p:sp>
      <p:sp>
        <p:nvSpPr>
          <p:cNvPr id="78" name="Rectangle 77"/>
          <p:cNvSpPr/>
          <p:nvPr/>
        </p:nvSpPr>
        <p:spPr>
          <a:xfrm>
            <a:off x="3748077" y="4495796"/>
            <a:ext cx="533400" cy="3333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NO</a:t>
            </a:r>
          </a:p>
        </p:txBody>
      </p:sp>
      <p:sp>
        <p:nvSpPr>
          <p:cNvPr id="83" name="Rectangle 82"/>
          <p:cNvSpPr/>
          <p:nvPr/>
        </p:nvSpPr>
        <p:spPr>
          <a:xfrm>
            <a:off x="7172325" y="1628775"/>
            <a:ext cx="1514475" cy="4286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t>ANOVA</a:t>
            </a:r>
          </a:p>
        </p:txBody>
      </p:sp>
      <p:sp>
        <p:nvSpPr>
          <p:cNvPr id="84" name="Rectangle 83"/>
          <p:cNvSpPr/>
          <p:nvPr/>
        </p:nvSpPr>
        <p:spPr>
          <a:xfrm>
            <a:off x="7172325" y="2224089"/>
            <a:ext cx="1514475" cy="4286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err="1"/>
              <a:t>Kruskal</a:t>
            </a:r>
            <a:r>
              <a:rPr lang="en-GB" sz="1400" b="1" dirty="0"/>
              <a:t>-Wallis</a:t>
            </a:r>
          </a:p>
        </p:txBody>
      </p:sp>
      <p:sp>
        <p:nvSpPr>
          <p:cNvPr id="85" name="Rectangle 84"/>
          <p:cNvSpPr/>
          <p:nvPr/>
        </p:nvSpPr>
        <p:spPr>
          <a:xfrm>
            <a:off x="7172325" y="2824163"/>
            <a:ext cx="1514475" cy="4286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t>Independent Samples T-Test</a:t>
            </a:r>
          </a:p>
        </p:txBody>
      </p:sp>
      <p:sp>
        <p:nvSpPr>
          <p:cNvPr id="86" name="Rectangle 85"/>
          <p:cNvSpPr/>
          <p:nvPr/>
        </p:nvSpPr>
        <p:spPr>
          <a:xfrm>
            <a:off x="7172325" y="3481386"/>
            <a:ext cx="1514475" cy="4286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t>Mann-Whitney U</a:t>
            </a:r>
          </a:p>
        </p:txBody>
      </p:sp>
      <p:cxnSp>
        <p:nvCxnSpPr>
          <p:cNvPr id="87" name="Elbow Connector 86"/>
          <p:cNvCxnSpPr>
            <a:stCxn id="53" idx="3"/>
            <a:endCxn id="83" idx="1"/>
          </p:cNvCxnSpPr>
          <p:nvPr/>
        </p:nvCxnSpPr>
        <p:spPr>
          <a:xfrm flipV="1">
            <a:off x="6062657" y="1843088"/>
            <a:ext cx="1109668" cy="309562"/>
          </a:xfrm>
          <a:prstGeom prst="bentConnector3">
            <a:avLst>
              <a:gd name="adj1" fmla="val 17382"/>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90" name="Elbow Connector 89"/>
          <p:cNvCxnSpPr>
            <a:stCxn id="53" idx="3"/>
            <a:endCxn id="84" idx="1"/>
          </p:cNvCxnSpPr>
          <p:nvPr/>
        </p:nvCxnSpPr>
        <p:spPr>
          <a:xfrm>
            <a:off x="6062657" y="2152650"/>
            <a:ext cx="1109668" cy="285752"/>
          </a:xfrm>
          <a:prstGeom prst="bentConnector3">
            <a:avLst>
              <a:gd name="adj1" fmla="val 17382"/>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93" name="Elbow Connector 92"/>
          <p:cNvCxnSpPr>
            <a:stCxn id="38" idx="3"/>
            <a:endCxn id="85" idx="1"/>
          </p:cNvCxnSpPr>
          <p:nvPr/>
        </p:nvCxnSpPr>
        <p:spPr>
          <a:xfrm flipV="1">
            <a:off x="6062656" y="3038476"/>
            <a:ext cx="1109669" cy="328612"/>
          </a:xfrm>
          <a:prstGeom prst="bentConnector3">
            <a:avLst>
              <a:gd name="adj1" fmla="val 17382"/>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96" name="Elbow Connector 95"/>
          <p:cNvCxnSpPr>
            <a:stCxn id="38" idx="3"/>
            <a:endCxn id="86" idx="1"/>
          </p:cNvCxnSpPr>
          <p:nvPr/>
        </p:nvCxnSpPr>
        <p:spPr>
          <a:xfrm>
            <a:off x="6062656" y="3367088"/>
            <a:ext cx="1109669" cy="328611"/>
          </a:xfrm>
          <a:prstGeom prst="bentConnector3">
            <a:avLst>
              <a:gd name="adj1" fmla="val 17382"/>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122" name="Rectangle 121"/>
          <p:cNvSpPr/>
          <p:nvPr/>
        </p:nvSpPr>
        <p:spPr>
          <a:xfrm>
            <a:off x="7172324" y="4133850"/>
            <a:ext cx="1514475" cy="4286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t>Related Samples T-Test</a:t>
            </a:r>
          </a:p>
        </p:txBody>
      </p:sp>
      <p:sp>
        <p:nvSpPr>
          <p:cNvPr id="123" name="Rectangle 122"/>
          <p:cNvSpPr/>
          <p:nvPr/>
        </p:nvSpPr>
        <p:spPr>
          <a:xfrm>
            <a:off x="7172324" y="4729164"/>
            <a:ext cx="1514475" cy="4286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t>Wilcoxon Signed Rank</a:t>
            </a:r>
          </a:p>
        </p:txBody>
      </p:sp>
      <p:sp>
        <p:nvSpPr>
          <p:cNvPr id="124" name="Rectangle 123"/>
          <p:cNvSpPr/>
          <p:nvPr/>
        </p:nvSpPr>
        <p:spPr>
          <a:xfrm>
            <a:off x="7172324" y="5329238"/>
            <a:ext cx="1514475" cy="4286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t>Repeated Measures ANOVA</a:t>
            </a:r>
          </a:p>
        </p:txBody>
      </p:sp>
      <p:sp>
        <p:nvSpPr>
          <p:cNvPr id="125" name="Rectangle 124"/>
          <p:cNvSpPr/>
          <p:nvPr/>
        </p:nvSpPr>
        <p:spPr>
          <a:xfrm>
            <a:off x="7172324" y="5986461"/>
            <a:ext cx="1514475" cy="4286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t>Friedman Test</a:t>
            </a:r>
          </a:p>
        </p:txBody>
      </p:sp>
      <p:cxnSp>
        <p:nvCxnSpPr>
          <p:cNvPr id="126" name="Elbow Connector 125"/>
          <p:cNvCxnSpPr>
            <a:stCxn id="31" idx="3"/>
            <a:endCxn id="122" idx="1"/>
          </p:cNvCxnSpPr>
          <p:nvPr/>
        </p:nvCxnSpPr>
        <p:spPr>
          <a:xfrm flipV="1">
            <a:off x="6062658" y="4348163"/>
            <a:ext cx="1109666" cy="328612"/>
          </a:xfrm>
          <a:prstGeom prst="bentConnector3">
            <a:avLst>
              <a:gd name="adj1" fmla="val 17383"/>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127" name="Elbow Connector 126"/>
          <p:cNvCxnSpPr>
            <a:stCxn id="31" idx="3"/>
            <a:endCxn id="123" idx="1"/>
          </p:cNvCxnSpPr>
          <p:nvPr/>
        </p:nvCxnSpPr>
        <p:spPr>
          <a:xfrm>
            <a:off x="6062658" y="4676775"/>
            <a:ext cx="1109666" cy="266702"/>
          </a:xfrm>
          <a:prstGeom prst="bentConnector3">
            <a:avLst>
              <a:gd name="adj1" fmla="val 17382"/>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128" name="Elbow Connector 127"/>
          <p:cNvCxnSpPr>
            <a:stCxn id="55" idx="3"/>
            <a:endCxn id="124" idx="1"/>
          </p:cNvCxnSpPr>
          <p:nvPr/>
        </p:nvCxnSpPr>
        <p:spPr>
          <a:xfrm flipV="1">
            <a:off x="6062655" y="5543551"/>
            <a:ext cx="1109669" cy="328612"/>
          </a:xfrm>
          <a:prstGeom prst="bentConnector3">
            <a:avLst>
              <a:gd name="adj1" fmla="val 17383"/>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129" name="Elbow Connector 128"/>
          <p:cNvCxnSpPr>
            <a:stCxn id="55" idx="3"/>
            <a:endCxn id="125" idx="1"/>
          </p:cNvCxnSpPr>
          <p:nvPr/>
        </p:nvCxnSpPr>
        <p:spPr>
          <a:xfrm>
            <a:off x="6062655" y="5872163"/>
            <a:ext cx="1109669" cy="328611"/>
          </a:xfrm>
          <a:prstGeom prst="bentConnector3">
            <a:avLst>
              <a:gd name="adj1" fmla="val 17383"/>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6350791" y="1676399"/>
            <a:ext cx="533400" cy="333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YES</a:t>
            </a:r>
          </a:p>
        </p:txBody>
      </p:sp>
      <p:sp>
        <p:nvSpPr>
          <p:cNvPr id="143" name="Rectangle 142"/>
          <p:cNvSpPr/>
          <p:nvPr/>
        </p:nvSpPr>
        <p:spPr>
          <a:xfrm>
            <a:off x="6350789" y="2857500"/>
            <a:ext cx="533400" cy="333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YES</a:t>
            </a:r>
          </a:p>
        </p:txBody>
      </p:sp>
      <p:sp>
        <p:nvSpPr>
          <p:cNvPr id="144" name="Rectangle 143"/>
          <p:cNvSpPr/>
          <p:nvPr/>
        </p:nvSpPr>
        <p:spPr>
          <a:xfrm>
            <a:off x="6350791" y="4190993"/>
            <a:ext cx="533400" cy="333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YES</a:t>
            </a:r>
          </a:p>
        </p:txBody>
      </p:sp>
      <p:sp>
        <p:nvSpPr>
          <p:cNvPr id="145" name="Rectangle 144"/>
          <p:cNvSpPr/>
          <p:nvPr/>
        </p:nvSpPr>
        <p:spPr>
          <a:xfrm>
            <a:off x="6350791" y="5372097"/>
            <a:ext cx="533400" cy="333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YES</a:t>
            </a:r>
          </a:p>
        </p:txBody>
      </p:sp>
      <p:sp>
        <p:nvSpPr>
          <p:cNvPr id="146" name="Rectangle 145"/>
          <p:cNvSpPr/>
          <p:nvPr/>
        </p:nvSpPr>
        <p:spPr>
          <a:xfrm>
            <a:off x="6350791" y="2271713"/>
            <a:ext cx="533400" cy="3333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NO</a:t>
            </a:r>
          </a:p>
        </p:txBody>
      </p:sp>
      <p:sp>
        <p:nvSpPr>
          <p:cNvPr id="147" name="Rectangle 146"/>
          <p:cNvSpPr/>
          <p:nvPr/>
        </p:nvSpPr>
        <p:spPr>
          <a:xfrm>
            <a:off x="6350789" y="3529010"/>
            <a:ext cx="533400" cy="3333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NO</a:t>
            </a:r>
          </a:p>
        </p:txBody>
      </p:sp>
      <p:sp>
        <p:nvSpPr>
          <p:cNvPr id="148" name="Rectangle 147"/>
          <p:cNvSpPr/>
          <p:nvPr/>
        </p:nvSpPr>
        <p:spPr>
          <a:xfrm>
            <a:off x="6360311" y="4776788"/>
            <a:ext cx="533400" cy="3333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NO</a:t>
            </a:r>
          </a:p>
        </p:txBody>
      </p:sp>
      <p:sp>
        <p:nvSpPr>
          <p:cNvPr id="149" name="Rectangle 148"/>
          <p:cNvSpPr/>
          <p:nvPr/>
        </p:nvSpPr>
        <p:spPr>
          <a:xfrm>
            <a:off x="6360311" y="6005506"/>
            <a:ext cx="533400" cy="3333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NO</a:t>
            </a:r>
          </a:p>
        </p:txBody>
      </p:sp>
    </p:spTree>
    <p:extLst>
      <p:ext uri="{BB962C8B-B14F-4D97-AF65-F5344CB8AC3E}">
        <p14:creationId xmlns:p14="http://schemas.microsoft.com/office/powerpoint/2010/main" val="291255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par>
                                <p:cTn id="11" presetID="16" presetClass="entr" presetSubtype="2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barn(inVertical)">
                                      <p:cBhvr>
                                        <p:cTn id="16" dur="500"/>
                                        <p:tgtEl>
                                          <p:spTgt spid="5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arn(inVertical)">
                                      <p:cBhvr>
                                        <p:cTn id="19" dur="5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par>
                                <p:cTn id="28" presetID="16" presetClass="entr" presetSubtype="21"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par>
                                <p:cTn id="31" presetID="16" presetClass="entr" presetSubtype="21"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barn(inVertical)">
                                      <p:cBhvr>
                                        <p:cTn id="33" dur="500"/>
                                        <p:tgtEl>
                                          <p:spTgt spid="43"/>
                                        </p:tgtEl>
                                      </p:cBhvr>
                                    </p:animEffect>
                                  </p:childTnLst>
                                </p:cTn>
                              </p:par>
                              <p:par>
                                <p:cTn id="34" presetID="16" presetClass="entr" presetSubtype="21"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6" presetClass="entr" presetSubtype="21"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barn(inVertical)">
                                      <p:cBhvr>
                                        <p:cTn id="39" dur="500"/>
                                        <p:tgtEl>
                                          <p:spTgt spid="5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arn(inVertical)">
                                      <p:cBhvr>
                                        <p:cTn id="42" dur="500"/>
                                        <p:tgtEl>
                                          <p:spTgt spid="6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barn(inVertical)">
                                      <p:cBhvr>
                                        <p:cTn id="45" dur="500"/>
                                        <p:tgtEl>
                                          <p:spTgt spid="6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barn(inVertical)">
                                      <p:cBhvr>
                                        <p:cTn id="48" dur="500"/>
                                        <p:tgtEl>
                                          <p:spTgt spid="7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barn(inVertical)">
                                      <p:cBhvr>
                                        <p:cTn id="51" dur="500"/>
                                        <p:tgtEl>
                                          <p:spTgt spid="7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arn(inVertical)">
                                      <p:cBhvr>
                                        <p:cTn id="59" dur="500"/>
                                        <p:tgtEl>
                                          <p:spTgt spid="38"/>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barn(inVertical)">
                                      <p:cBhvr>
                                        <p:cTn id="62" dur="500"/>
                                        <p:tgtEl>
                                          <p:spTgt spid="5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barn(inVertical)">
                                      <p:cBhvr>
                                        <p:cTn id="65" dur="500"/>
                                        <p:tgtEl>
                                          <p:spTgt spid="55"/>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42"/>
                                        </p:tgtEl>
                                        <p:attrNameLst>
                                          <p:attrName>style.visibility</p:attrName>
                                        </p:attrNameLst>
                                      </p:cBhvr>
                                      <p:to>
                                        <p:strVal val="visible"/>
                                      </p:to>
                                    </p:set>
                                    <p:animEffect transition="in" filter="barn(inVertical)">
                                      <p:cBhvr>
                                        <p:cTn id="68" dur="500"/>
                                        <p:tgtEl>
                                          <p:spTgt spid="142"/>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43"/>
                                        </p:tgtEl>
                                        <p:attrNameLst>
                                          <p:attrName>style.visibility</p:attrName>
                                        </p:attrNameLst>
                                      </p:cBhvr>
                                      <p:to>
                                        <p:strVal val="visible"/>
                                      </p:to>
                                    </p:set>
                                    <p:animEffect transition="in" filter="barn(inVertical)">
                                      <p:cBhvr>
                                        <p:cTn id="71" dur="500"/>
                                        <p:tgtEl>
                                          <p:spTgt spid="14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44"/>
                                        </p:tgtEl>
                                        <p:attrNameLst>
                                          <p:attrName>style.visibility</p:attrName>
                                        </p:attrNameLst>
                                      </p:cBhvr>
                                      <p:to>
                                        <p:strVal val="visible"/>
                                      </p:to>
                                    </p:set>
                                    <p:animEffect transition="in" filter="barn(inVertical)">
                                      <p:cBhvr>
                                        <p:cTn id="74" dur="500"/>
                                        <p:tgtEl>
                                          <p:spTgt spid="144"/>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45"/>
                                        </p:tgtEl>
                                        <p:attrNameLst>
                                          <p:attrName>style.visibility</p:attrName>
                                        </p:attrNameLst>
                                      </p:cBhvr>
                                      <p:to>
                                        <p:strVal val="visible"/>
                                      </p:to>
                                    </p:set>
                                    <p:animEffect transition="in" filter="barn(inVertical)">
                                      <p:cBhvr>
                                        <p:cTn id="77" dur="500"/>
                                        <p:tgtEl>
                                          <p:spTgt spid="145"/>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46"/>
                                        </p:tgtEl>
                                        <p:attrNameLst>
                                          <p:attrName>style.visibility</p:attrName>
                                        </p:attrNameLst>
                                      </p:cBhvr>
                                      <p:to>
                                        <p:strVal val="visible"/>
                                      </p:to>
                                    </p:set>
                                    <p:animEffect transition="in" filter="barn(inVertical)">
                                      <p:cBhvr>
                                        <p:cTn id="80" dur="500"/>
                                        <p:tgtEl>
                                          <p:spTgt spid="146"/>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147"/>
                                        </p:tgtEl>
                                        <p:attrNameLst>
                                          <p:attrName>style.visibility</p:attrName>
                                        </p:attrNameLst>
                                      </p:cBhvr>
                                      <p:to>
                                        <p:strVal val="visible"/>
                                      </p:to>
                                    </p:set>
                                    <p:animEffect transition="in" filter="barn(inVertical)">
                                      <p:cBhvr>
                                        <p:cTn id="83" dur="500"/>
                                        <p:tgtEl>
                                          <p:spTgt spid="147"/>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48"/>
                                        </p:tgtEl>
                                        <p:attrNameLst>
                                          <p:attrName>style.visibility</p:attrName>
                                        </p:attrNameLst>
                                      </p:cBhvr>
                                      <p:to>
                                        <p:strVal val="visible"/>
                                      </p:to>
                                    </p:set>
                                    <p:animEffect transition="in" filter="barn(inVertical)">
                                      <p:cBhvr>
                                        <p:cTn id="86" dur="500"/>
                                        <p:tgtEl>
                                          <p:spTgt spid="148"/>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49"/>
                                        </p:tgtEl>
                                        <p:attrNameLst>
                                          <p:attrName>style.visibility</p:attrName>
                                        </p:attrNameLst>
                                      </p:cBhvr>
                                      <p:to>
                                        <p:strVal val="visible"/>
                                      </p:to>
                                    </p:set>
                                    <p:animEffect transition="in" filter="barn(inVertical)">
                                      <p:cBhvr>
                                        <p:cTn id="89" dur="500"/>
                                        <p:tgtEl>
                                          <p:spTgt spid="149"/>
                                        </p:tgtEl>
                                      </p:cBhvr>
                                    </p:animEffect>
                                  </p:childTnLst>
                                </p:cTn>
                              </p:par>
                              <p:par>
                                <p:cTn id="90" presetID="16" presetClass="entr" presetSubtype="21" fill="hold" nodeType="with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barn(inVertical)">
                                      <p:cBhvr>
                                        <p:cTn id="92" dur="500"/>
                                        <p:tgtEl>
                                          <p:spTgt spid="87"/>
                                        </p:tgtEl>
                                      </p:cBhvr>
                                    </p:animEffect>
                                  </p:childTnLst>
                                </p:cTn>
                              </p:par>
                              <p:par>
                                <p:cTn id="93" presetID="16" presetClass="entr" presetSubtype="21" fill="hold" nodeType="withEffect">
                                  <p:stCondLst>
                                    <p:cond delay="0"/>
                                  </p:stCondLst>
                                  <p:childTnLst>
                                    <p:set>
                                      <p:cBhvr>
                                        <p:cTn id="94" dur="1" fill="hold">
                                          <p:stCondLst>
                                            <p:cond delay="0"/>
                                          </p:stCondLst>
                                        </p:cTn>
                                        <p:tgtEl>
                                          <p:spTgt spid="90"/>
                                        </p:tgtEl>
                                        <p:attrNameLst>
                                          <p:attrName>style.visibility</p:attrName>
                                        </p:attrNameLst>
                                      </p:cBhvr>
                                      <p:to>
                                        <p:strVal val="visible"/>
                                      </p:to>
                                    </p:set>
                                    <p:animEffect transition="in" filter="barn(inVertical)">
                                      <p:cBhvr>
                                        <p:cTn id="95" dur="500"/>
                                        <p:tgtEl>
                                          <p:spTgt spid="90"/>
                                        </p:tgtEl>
                                      </p:cBhvr>
                                    </p:animEffect>
                                  </p:childTnLst>
                                </p:cTn>
                              </p:par>
                              <p:par>
                                <p:cTn id="96" presetID="16" presetClass="entr" presetSubtype="21" fill="hold" nodeType="withEffect">
                                  <p:stCondLst>
                                    <p:cond delay="0"/>
                                  </p:stCondLst>
                                  <p:childTnLst>
                                    <p:set>
                                      <p:cBhvr>
                                        <p:cTn id="97" dur="1" fill="hold">
                                          <p:stCondLst>
                                            <p:cond delay="0"/>
                                          </p:stCondLst>
                                        </p:cTn>
                                        <p:tgtEl>
                                          <p:spTgt spid="93"/>
                                        </p:tgtEl>
                                        <p:attrNameLst>
                                          <p:attrName>style.visibility</p:attrName>
                                        </p:attrNameLst>
                                      </p:cBhvr>
                                      <p:to>
                                        <p:strVal val="visible"/>
                                      </p:to>
                                    </p:set>
                                    <p:animEffect transition="in" filter="barn(inVertical)">
                                      <p:cBhvr>
                                        <p:cTn id="98" dur="500"/>
                                        <p:tgtEl>
                                          <p:spTgt spid="93"/>
                                        </p:tgtEl>
                                      </p:cBhvr>
                                    </p:animEffect>
                                  </p:childTnLst>
                                </p:cTn>
                              </p:par>
                              <p:par>
                                <p:cTn id="99" presetID="16" presetClass="entr" presetSubtype="21" fill="hold" nodeType="withEffect">
                                  <p:stCondLst>
                                    <p:cond delay="0"/>
                                  </p:stCondLst>
                                  <p:childTnLst>
                                    <p:set>
                                      <p:cBhvr>
                                        <p:cTn id="100" dur="1" fill="hold">
                                          <p:stCondLst>
                                            <p:cond delay="0"/>
                                          </p:stCondLst>
                                        </p:cTn>
                                        <p:tgtEl>
                                          <p:spTgt spid="96"/>
                                        </p:tgtEl>
                                        <p:attrNameLst>
                                          <p:attrName>style.visibility</p:attrName>
                                        </p:attrNameLst>
                                      </p:cBhvr>
                                      <p:to>
                                        <p:strVal val="visible"/>
                                      </p:to>
                                    </p:set>
                                    <p:animEffect transition="in" filter="barn(inVertical)">
                                      <p:cBhvr>
                                        <p:cTn id="101" dur="500"/>
                                        <p:tgtEl>
                                          <p:spTgt spid="96"/>
                                        </p:tgtEl>
                                      </p:cBhvr>
                                    </p:animEffect>
                                  </p:childTnLst>
                                </p:cTn>
                              </p:par>
                              <p:par>
                                <p:cTn id="102" presetID="16" presetClass="entr" presetSubtype="21" fill="hold" nodeType="withEffect">
                                  <p:stCondLst>
                                    <p:cond delay="0"/>
                                  </p:stCondLst>
                                  <p:childTnLst>
                                    <p:set>
                                      <p:cBhvr>
                                        <p:cTn id="103" dur="1" fill="hold">
                                          <p:stCondLst>
                                            <p:cond delay="0"/>
                                          </p:stCondLst>
                                        </p:cTn>
                                        <p:tgtEl>
                                          <p:spTgt spid="126"/>
                                        </p:tgtEl>
                                        <p:attrNameLst>
                                          <p:attrName>style.visibility</p:attrName>
                                        </p:attrNameLst>
                                      </p:cBhvr>
                                      <p:to>
                                        <p:strVal val="visible"/>
                                      </p:to>
                                    </p:set>
                                    <p:animEffect transition="in" filter="barn(inVertical)">
                                      <p:cBhvr>
                                        <p:cTn id="104" dur="500"/>
                                        <p:tgtEl>
                                          <p:spTgt spid="126"/>
                                        </p:tgtEl>
                                      </p:cBhvr>
                                    </p:animEffect>
                                  </p:childTnLst>
                                </p:cTn>
                              </p:par>
                              <p:par>
                                <p:cTn id="105" presetID="16" presetClass="entr" presetSubtype="21" fill="hold" nodeType="withEffect">
                                  <p:stCondLst>
                                    <p:cond delay="0"/>
                                  </p:stCondLst>
                                  <p:childTnLst>
                                    <p:set>
                                      <p:cBhvr>
                                        <p:cTn id="106" dur="1" fill="hold">
                                          <p:stCondLst>
                                            <p:cond delay="0"/>
                                          </p:stCondLst>
                                        </p:cTn>
                                        <p:tgtEl>
                                          <p:spTgt spid="127"/>
                                        </p:tgtEl>
                                        <p:attrNameLst>
                                          <p:attrName>style.visibility</p:attrName>
                                        </p:attrNameLst>
                                      </p:cBhvr>
                                      <p:to>
                                        <p:strVal val="visible"/>
                                      </p:to>
                                    </p:set>
                                    <p:animEffect transition="in" filter="barn(inVertical)">
                                      <p:cBhvr>
                                        <p:cTn id="107" dur="500"/>
                                        <p:tgtEl>
                                          <p:spTgt spid="127"/>
                                        </p:tgtEl>
                                      </p:cBhvr>
                                    </p:animEffect>
                                  </p:childTnLst>
                                </p:cTn>
                              </p:par>
                              <p:par>
                                <p:cTn id="108" presetID="16" presetClass="entr" presetSubtype="21" fill="hold" nodeType="withEffect">
                                  <p:stCondLst>
                                    <p:cond delay="0"/>
                                  </p:stCondLst>
                                  <p:childTnLst>
                                    <p:set>
                                      <p:cBhvr>
                                        <p:cTn id="109" dur="1" fill="hold">
                                          <p:stCondLst>
                                            <p:cond delay="0"/>
                                          </p:stCondLst>
                                        </p:cTn>
                                        <p:tgtEl>
                                          <p:spTgt spid="128"/>
                                        </p:tgtEl>
                                        <p:attrNameLst>
                                          <p:attrName>style.visibility</p:attrName>
                                        </p:attrNameLst>
                                      </p:cBhvr>
                                      <p:to>
                                        <p:strVal val="visible"/>
                                      </p:to>
                                    </p:set>
                                    <p:animEffect transition="in" filter="barn(inVertical)">
                                      <p:cBhvr>
                                        <p:cTn id="110" dur="500"/>
                                        <p:tgtEl>
                                          <p:spTgt spid="128"/>
                                        </p:tgtEl>
                                      </p:cBhvr>
                                    </p:animEffect>
                                  </p:childTnLst>
                                </p:cTn>
                              </p:par>
                              <p:par>
                                <p:cTn id="111" presetID="16" presetClass="entr" presetSubtype="21" fill="hold" nodeType="withEffect">
                                  <p:stCondLst>
                                    <p:cond delay="0"/>
                                  </p:stCondLst>
                                  <p:childTnLst>
                                    <p:set>
                                      <p:cBhvr>
                                        <p:cTn id="112" dur="1" fill="hold">
                                          <p:stCondLst>
                                            <p:cond delay="0"/>
                                          </p:stCondLst>
                                        </p:cTn>
                                        <p:tgtEl>
                                          <p:spTgt spid="129"/>
                                        </p:tgtEl>
                                        <p:attrNameLst>
                                          <p:attrName>style.visibility</p:attrName>
                                        </p:attrNameLst>
                                      </p:cBhvr>
                                      <p:to>
                                        <p:strVal val="visible"/>
                                      </p:to>
                                    </p:set>
                                    <p:animEffect transition="in" filter="barn(inVertical)">
                                      <p:cBhvr>
                                        <p:cTn id="113" dur="500"/>
                                        <p:tgtEl>
                                          <p:spTgt spid="129"/>
                                        </p:tgtEl>
                                      </p:cBhvr>
                                    </p:animEffect>
                                  </p:childTnLst>
                                </p:cTn>
                              </p:par>
                            </p:childTnLst>
                          </p:cTn>
                        </p:par>
                      </p:childTnLst>
                    </p:cTn>
                  </p:par>
                  <p:par>
                    <p:cTn id="114" fill="hold">
                      <p:stCondLst>
                        <p:cond delay="indefinite"/>
                      </p:stCondLst>
                      <p:childTnLst>
                        <p:par>
                          <p:cTn id="115" fill="hold">
                            <p:stCondLst>
                              <p:cond delay="0"/>
                            </p:stCondLst>
                            <p:childTnLst>
                              <p:par>
                                <p:cTn id="116" presetID="21" presetClass="entr" presetSubtype="1" fill="hold" grpId="0" nodeType="clickEffect">
                                  <p:stCondLst>
                                    <p:cond delay="0"/>
                                  </p:stCondLst>
                                  <p:childTnLst>
                                    <p:set>
                                      <p:cBhvr>
                                        <p:cTn id="117" dur="1" fill="hold">
                                          <p:stCondLst>
                                            <p:cond delay="0"/>
                                          </p:stCondLst>
                                        </p:cTn>
                                        <p:tgtEl>
                                          <p:spTgt spid="83"/>
                                        </p:tgtEl>
                                        <p:attrNameLst>
                                          <p:attrName>style.visibility</p:attrName>
                                        </p:attrNameLst>
                                      </p:cBhvr>
                                      <p:to>
                                        <p:strVal val="visible"/>
                                      </p:to>
                                    </p:set>
                                    <p:animEffect transition="in" filter="wheel(1)">
                                      <p:cBhvr>
                                        <p:cTn id="118" dur="2000"/>
                                        <p:tgtEl>
                                          <p:spTgt spid="83"/>
                                        </p:tgtEl>
                                      </p:cBhvr>
                                    </p:animEffect>
                                  </p:childTnLst>
                                </p:cTn>
                              </p:par>
                              <p:par>
                                <p:cTn id="119" presetID="21" presetClass="entr" presetSubtype="1" fill="hold" grpId="0" nodeType="with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wheel(1)">
                                      <p:cBhvr>
                                        <p:cTn id="121" dur="2000"/>
                                        <p:tgtEl>
                                          <p:spTgt spid="84"/>
                                        </p:tgtEl>
                                      </p:cBhvr>
                                    </p:animEffect>
                                  </p:childTnLst>
                                </p:cTn>
                              </p:par>
                              <p:par>
                                <p:cTn id="122" presetID="21" presetClass="entr" presetSubtype="1" fill="hold" grpId="0" nodeType="withEffect">
                                  <p:stCondLst>
                                    <p:cond delay="0"/>
                                  </p:stCondLst>
                                  <p:childTnLst>
                                    <p:set>
                                      <p:cBhvr>
                                        <p:cTn id="123" dur="1" fill="hold">
                                          <p:stCondLst>
                                            <p:cond delay="0"/>
                                          </p:stCondLst>
                                        </p:cTn>
                                        <p:tgtEl>
                                          <p:spTgt spid="85"/>
                                        </p:tgtEl>
                                        <p:attrNameLst>
                                          <p:attrName>style.visibility</p:attrName>
                                        </p:attrNameLst>
                                      </p:cBhvr>
                                      <p:to>
                                        <p:strVal val="visible"/>
                                      </p:to>
                                    </p:set>
                                    <p:animEffect transition="in" filter="wheel(1)">
                                      <p:cBhvr>
                                        <p:cTn id="124" dur="2000"/>
                                        <p:tgtEl>
                                          <p:spTgt spid="85"/>
                                        </p:tgtEl>
                                      </p:cBhvr>
                                    </p:animEffect>
                                  </p:childTnLst>
                                </p:cTn>
                              </p:par>
                              <p:par>
                                <p:cTn id="125" presetID="21" presetClass="entr" presetSubtype="1" fill="hold" grpId="0" nodeType="with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wheel(1)">
                                      <p:cBhvr>
                                        <p:cTn id="127" dur="2000"/>
                                        <p:tgtEl>
                                          <p:spTgt spid="86"/>
                                        </p:tgtEl>
                                      </p:cBhvr>
                                    </p:animEffect>
                                  </p:childTnLst>
                                </p:cTn>
                              </p:par>
                              <p:par>
                                <p:cTn id="128" presetID="21" presetClass="entr" presetSubtype="1" fill="hold" grpId="0" nodeType="withEffect">
                                  <p:stCondLst>
                                    <p:cond delay="0"/>
                                  </p:stCondLst>
                                  <p:childTnLst>
                                    <p:set>
                                      <p:cBhvr>
                                        <p:cTn id="129" dur="1" fill="hold">
                                          <p:stCondLst>
                                            <p:cond delay="0"/>
                                          </p:stCondLst>
                                        </p:cTn>
                                        <p:tgtEl>
                                          <p:spTgt spid="122"/>
                                        </p:tgtEl>
                                        <p:attrNameLst>
                                          <p:attrName>style.visibility</p:attrName>
                                        </p:attrNameLst>
                                      </p:cBhvr>
                                      <p:to>
                                        <p:strVal val="visible"/>
                                      </p:to>
                                    </p:set>
                                    <p:animEffect transition="in" filter="wheel(1)">
                                      <p:cBhvr>
                                        <p:cTn id="130" dur="2000"/>
                                        <p:tgtEl>
                                          <p:spTgt spid="122"/>
                                        </p:tgtEl>
                                      </p:cBhvr>
                                    </p:animEffect>
                                  </p:childTnLst>
                                </p:cTn>
                              </p:par>
                              <p:par>
                                <p:cTn id="131" presetID="21" presetClass="entr" presetSubtype="1" fill="hold" grpId="0" nodeType="withEffect">
                                  <p:stCondLst>
                                    <p:cond delay="0"/>
                                  </p:stCondLst>
                                  <p:childTnLst>
                                    <p:set>
                                      <p:cBhvr>
                                        <p:cTn id="132" dur="1" fill="hold">
                                          <p:stCondLst>
                                            <p:cond delay="0"/>
                                          </p:stCondLst>
                                        </p:cTn>
                                        <p:tgtEl>
                                          <p:spTgt spid="123"/>
                                        </p:tgtEl>
                                        <p:attrNameLst>
                                          <p:attrName>style.visibility</p:attrName>
                                        </p:attrNameLst>
                                      </p:cBhvr>
                                      <p:to>
                                        <p:strVal val="visible"/>
                                      </p:to>
                                    </p:set>
                                    <p:animEffect transition="in" filter="wheel(1)">
                                      <p:cBhvr>
                                        <p:cTn id="133" dur="2000"/>
                                        <p:tgtEl>
                                          <p:spTgt spid="123"/>
                                        </p:tgtEl>
                                      </p:cBhvr>
                                    </p:animEffect>
                                  </p:childTnLst>
                                </p:cTn>
                              </p:par>
                              <p:par>
                                <p:cTn id="134" presetID="21" presetClass="entr" presetSubtype="1" fill="hold" grpId="0" nodeType="withEffect">
                                  <p:stCondLst>
                                    <p:cond delay="0"/>
                                  </p:stCondLst>
                                  <p:childTnLst>
                                    <p:set>
                                      <p:cBhvr>
                                        <p:cTn id="135" dur="1" fill="hold">
                                          <p:stCondLst>
                                            <p:cond delay="0"/>
                                          </p:stCondLst>
                                        </p:cTn>
                                        <p:tgtEl>
                                          <p:spTgt spid="124"/>
                                        </p:tgtEl>
                                        <p:attrNameLst>
                                          <p:attrName>style.visibility</p:attrName>
                                        </p:attrNameLst>
                                      </p:cBhvr>
                                      <p:to>
                                        <p:strVal val="visible"/>
                                      </p:to>
                                    </p:set>
                                    <p:animEffect transition="in" filter="wheel(1)">
                                      <p:cBhvr>
                                        <p:cTn id="136" dur="2000"/>
                                        <p:tgtEl>
                                          <p:spTgt spid="124"/>
                                        </p:tgtEl>
                                      </p:cBhvr>
                                    </p:animEffect>
                                  </p:childTnLst>
                                </p:cTn>
                              </p:par>
                              <p:par>
                                <p:cTn id="137" presetID="21" presetClass="entr" presetSubtype="1" fill="hold" grpId="0" nodeType="withEffect">
                                  <p:stCondLst>
                                    <p:cond delay="0"/>
                                  </p:stCondLst>
                                  <p:childTnLst>
                                    <p:set>
                                      <p:cBhvr>
                                        <p:cTn id="138" dur="1" fill="hold">
                                          <p:stCondLst>
                                            <p:cond delay="0"/>
                                          </p:stCondLst>
                                        </p:cTn>
                                        <p:tgtEl>
                                          <p:spTgt spid="125"/>
                                        </p:tgtEl>
                                        <p:attrNameLst>
                                          <p:attrName>style.visibility</p:attrName>
                                        </p:attrNameLst>
                                      </p:cBhvr>
                                      <p:to>
                                        <p:strVal val="visible"/>
                                      </p:to>
                                    </p:set>
                                    <p:animEffect transition="in" filter="wheel(1)">
                                      <p:cBhvr>
                                        <p:cTn id="139"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31" grpId="0" animBg="1"/>
      <p:bldP spid="38" grpId="0" animBg="1"/>
      <p:bldP spid="53" grpId="0" animBg="1"/>
      <p:bldP spid="55" grpId="0" animBg="1"/>
      <p:bldP spid="59" grpId="0" animBg="1"/>
      <p:bldP spid="60" grpId="0" animBg="1"/>
      <p:bldP spid="61" grpId="0" animBg="1"/>
      <p:bldP spid="76" grpId="0" animBg="1"/>
      <p:bldP spid="77" grpId="0" animBg="1"/>
      <p:bldP spid="78" grpId="0" animBg="1"/>
      <p:bldP spid="83" grpId="0" animBg="1"/>
      <p:bldP spid="84" grpId="0" animBg="1"/>
      <p:bldP spid="85" grpId="0" animBg="1"/>
      <p:bldP spid="86" grpId="0" animBg="1"/>
      <p:bldP spid="122" grpId="0" animBg="1"/>
      <p:bldP spid="123" grpId="0" animBg="1"/>
      <p:bldP spid="124" grpId="0" animBg="1"/>
      <p:bldP spid="125" grpId="0" animBg="1"/>
      <p:bldP spid="142" grpId="0" animBg="1"/>
      <p:bldP spid="143" grpId="0" animBg="1"/>
      <p:bldP spid="144" grpId="0" animBg="1"/>
      <p:bldP spid="145" grpId="0" animBg="1"/>
      <p:bldP spid="146" grpId="0" animBg="1"/>
      <p:bldP spid="147" grpId="0" animBg="1"/>
      <p:bldP spid="148" grpId="0" animBg="1"/>
      <p:bldP spid="149"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Give Yourself a Pat on the Back!</a:t>
            </a:r>
          </a:p>
        </p:txBody>
      </p:sp>
      <p:sp>
        <p:nvSpPr>
          <p:cNvPr id="3" name="Content Placeholder 2"/>
          <p:cNvSpPr>
            <a:spLocks noGrp="1"/>
          </p:cNvSpPr>
          <p:nvPr>
            <p:ph idx="1"/>
          </p:nvPr>
        </p:nvSpPr>
        <p:spPr/>
        <p:txBody>
          <a:bodyPr>
            <a:normAutofit fontScale="70000" lnSpcReduction="20000"/>
          </a:bodyPr>
          <a:lstStyle/>
          <a:p>
            <a:r>
              <a:rPr lang="en-GB" dirty="0"/>
              <a:t>We just been through half of a 20 credit module in </a:t>
            </a:r>
            <a:r>
              <a:rPr lang="en-GB" dirty="0" smtClean="0"/>
              <a:t>2.5 </a:t>
            </a:r>
            <a:r>
              <a:rPr lang="en-GB" dirty="0"/>
              <a:t>days</a:t>
            </a:r>
          </a:p>
          <a:p>
            <a:endParaRPr lang="en-GB" dirty="0"/>
          </a:p>
          <a:p>
            <a:r>
              <a:rPr lang="en-GB" dirty="0"/>
              <a:t>Hopefully you should now:</a:t>
            </a:r>
          </a:p>
          <a:p>
            <a:pPr lvl="1"/>
            <a:r>
              <a:rPr lang="en-GB" dirty="0"/>
              <a:t>feel more confident in discussing quantitative methods</a:t>
            </a:r>
          </a:p>
          <a:p>
            <a:pPr lvl="1"/>
            <a:r>
              <a:rPr lang="en-GB" dirty="0"/>
              <a:t>feel more confident in supervising quantitative projects</a:t>
            </a:r>
          </a:p>
          <a:p>
            <a:pPr lvl="1"/>
            <a:r>
              <a:rPr lang="en-GB" dirty="0"/>
              <a:t>be able to consider how quantitative methods might enhance your existing research</a:t>
            </a:r>
          </a:p>
          <a:p>
            <a:pPr lvl="1"/>
            <a:endParaRPr lang="en-GB" dirty="0"/>
          </a:p>
          <a:p>
            <a:r>
              <a:rPr lang="en-GB" dirty="0"/>
              <a:t>It doesn’t matter if you’ve forgotten the SPSS exercises already – it’s more important that you’re aware of what can be done.</a:t>
            </a:r>
          </a:p>
          <a:p>
            <a:endParaRPr lang="en-GB" dirty="0"/>
          </a:p>
          <a:p>
            <a:r>
              <a:rPr lang="en-GB" dirty="0"/>
              <a:t>There are a whole raft of resource on using SPSS available online, some YouTube tutorials are particularly good</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Evaluation</a:t>
            </a:r>
          </a:p>
        </p:txBody>
      </p:sp>
      <p:sp>
        <p:nvSpPr>
          <p:cNvPr id="3" name="Content Placeholder 2"/>
          <p:cNvSpPr>
            <a:spLocks noGrp="1"/>
          </p:cNvSpPr>
          <p:nvPr>
            <p:ph idx="1"/>
          </p:nvPr>
        </p:nvSpPr>
        <p:spPr/>
        <p:txBody>
          <a:bodyPr>
            <a:normAutofit lnSpcReduction="10000"/>
          </a:bodyPr>
          <a:lstStyle/>
          <a:p>
            <a:r>
              <a:rPr lang="en-GB" dirty="0"/>
              <a:t>Could you please list on a piece of paper:</a:t>
            </a:r>
          </a:p>
          <a:p>
            <a:pPr>
              <a:buNone/>
            </a:pPr>
            <a:endParaRPr lang="en-GB" dirty="0"/>
          </a:p>
          <a:p>
            <a:pPr lvl="1"/>
            <a:r>
              <a:rPr lang="en-GB" dirty="0"/>
              <a:t>One thing you want us to stop doing</a:t>
            </a:r>
          </a:p>
          <a:p>
            <a:pPr lvl="1"/>
            <a:r>
              <a:rPr lang="en-GB" dirty="0"/>
              <a:t>One thing you want us to start doing</a:t>
            </a:r>
          </a:p>
          <a:p>
            <a:pPr lvl="1"/>
            <a:r>
              <a:rPr lang="en-GB" dirty="0"/>
              <a:t>One thing you want us to carry on doing</a:t>
            </a:r>
          </a:p>
          <a:p>
            <a:pPr lvl="1"/>
            <a:endParaRPr lang="en-GB" dirty="0"/>
          </a:p>
          <a:p>
            <a:r>
              <a:rPr lang="en-GB" dirty="0"/>
              <a:t>Please put your feedback in the box provided and feel free to add anything else you want to say that might be of use (please be honest!)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79675"/>
            <a:ext cx="8229600" cy="769441"/>
          </a:xfrm>
        </p:spPr>
        <p:style>
          <a:lnRef idx="2">
            <a:schemeClr val="accent3">
              <a:shade val="50000"/>
            </a:schemeClr>
          </a:lnRef>
          <a:fillRef idx="1">
            <a:schemeClr val="accent3"/>
          </a:fillRef>
          <a:effectRef idx="0">
            <a:schemeClr val="accent3"/>
          </a:effectRef>
          <a:fontRef idx="minor">
            <a:schemeClr val="lt1"/>
          </a:fontRef>
        </p:style>
        <p:txBody>
          <a:bodyPr>
            <a:spAutoFit/>
          </a:bodyPr>
          <a:lstStyle/>
          <a:p>
            <a:r>
              <a:rPr lang="en-GB" dirty="0"/>
              <a:t>Research Design and Surveys</a:t>
            </a:r>
          </a:p>
        </p:txBody>
      </p:sp>
    </p:spTree>
    <p:extLst>
      <p:ext uri="{BB962C8B-B14F-4D97-AF65-F5344CB8AC3E}">
        <p14:creationId xmlns:p14="http://schemas.microsoft.com/office/powerpoint/2010/main" val="275473149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5422385"/>
            <a:ext cx="3621115" cy="1394189"/>
          </a:xfrm>
          <a:prstGeom prst="rect">
            <a:avLst/>
          </a:prstGeom>
        </p:spPr>
      </p:pic>
      <p:pic>
        <p:nvPicPr>
          <p:cNvPr id="5122" name="Picture 2" descr="Image result for NCR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377751"/>
            <a:ext cx="1533982" cy="153398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3568" y="1124744"/>
            <a:ext cx="7772400" cy="1470025"/>
          </a:xfrm>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Quantitative Research for Qualitative Researchers</a:t>
            </a:r>
          </a:p>
        </p:txBody>
      </p:sp>
      <p:sp>
        <p:nvSpPr>
          <p:cNvPr id="3" name="Subtitle 2"/>
          <p:cNvSpPr>
            <a:spLocks noGrp="1"/>
          </p:cNvSpPr>
          <p:nvPr>
            <p:ph type="subTitle" idx="1"/>
          </p:nvPr>
        </p:nvSpPr>
        <p:spPr>
          <a:xfrm>
            <a:off x="539552" y="2934936"/>
            <a:ext cx="8136904" cy="1752600"/>
          </a:xfrm>
        </p:spPr>
        <p:txBody>
          <a:bodyPr>
            <a:normAutofit/>
          </a:bodyPr>
          <a:lstStyle/>
          <a:p>
            <a:r>
              <a:rPr lang="en-GB" dirty="0">
                <a:solidFill>
                  <a:schemeClr val="tx1"/>
                </a:solidFill>
              </a:rPr>
              <a:t>8</a:t>
            </a:r>
            <a:r>
              <a:rPr lang="en-GB" baseline="30000" dirty="0">
                <a:solidFill>
                  <a:schemeClr val="tx1"/>
                </a:solidFill>
              </a:rPr>
              <a:t>th</a:t>
            </a:r>
            <a:r>
              <a:rPr lang="en-GB" dirty="0">
                <a:solidFill>
                  <a:schemeClr val="tx1"/>
                </a:solidFill>
              </a:rPr>
              <a:t>-10</a:t>
            </a:r>
            <a:r>
              <a:rPr lang="en-GB" baseline="30000" dirty="0">
                <a:solidFill>
                  <a:schemeClr val="tx1"/>
                </a:solidFill>
              </a:rPr>
              <a:t>th</a:t>
            </a:r>
            <a:r>
              <a:rPr lang="en-GB" dirty="0">
                <a:solidFill>
                  <a:schemeClr val="tx1"/>
                </a:solidFill>
              </a:rPr>
              <a:t> January 2019</a:t>
            </a:r>
          </a:p>
          <a:p>
            <a:r>
              <a:rPr lang="en-GB" dirty="0">
                <a:solidFill>
                  <a:schemeClr val="tx1"/>
                </a:solidFill>
              </a:rPr>
              <a:t>Cardiff University</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727799"/>
            <a:ext cx="2069249" cy="933872"/>
          </a:xfrm>
          <a:prstGeom prst="rect">
            <a:avLst/>
          </a:prstGeom>
        </p:spPr>
      </p:pic>
      <p:sp>
        <p:nvSpPr>
          <p:cNvPr id="8" name="Title 1"/>
          <p:cNvSpPr txBox="1">
            <a:spLocks/>
          </p:cNvSpPr>
          <p:nvPr/>
        </p:nvSpPr>
        <p:spPr>
          <a:xfrm>
            <a:off x="683568" y="4425572"/>
            <a:ext cx="7772400"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smtClean="0"/>
              <a:t>End of Day Three!</a:t>
            </a:r>
            <a:endParaRPr lang="en-GB" dirty="0"/>
          </a:p>
        </p:txBody>
      </p:sp>
    </p:spTree>
    <p:extLst>
      <p:ext uri="{BB962C8B-B14F-4D97-AF65-F5344CB8AC3E}">
        <p14:creationId xmlns:p14="http://schemas.microsoft.com/office/powerpoint/2010/main" val="261029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AU" dirty="0"/>
              <a:t> </a:t>
            </a:r>
            <a:endParaRPr lang="en-GB" dirty="0"/>
          </a:p>
          <a:p>
            <a:pPr lvl="0"/>
            <a:r>
              <a:rPr lang="en-AU" dirty="0"/>
              <a:t>Anticipate alternative explanations before collecting data</a:t>
            </a:r>
            <a:endParaRPr lang="en-GB" dirty="0"/>
          </a:p>
          <a:p>
            <a:endParaRPr lang="en-GB" dirty="0"/>
          </a:p>
          <a:p>
            <a:pPr lvl="0"/>
            <a:r>
              <a:rPr lang="en-AU" dirty="0"/>
              <a:t>Design the collection to obtain context and comparisons. This will reduce ambiguity of data</a:t>
            </a:r>
            <a:endParaRPr lang="en-GB" dirty="0"/>
          </a:p>
          <a:p>
            <a:endParaRPr lang="en-GB" dirty="0"/>
          </a:p>
          <a:p>
            <a:pPr lvl="0"/>
            <a:r>
              <a:rPr lang="en-AU" dirty="0"/>
              <a:t>Building these comparisons in = design</a:t>
            </a:r>
            <a:endParaRPr lang="en-GB" dirty="0"/>
          </a:p>
          <a:p>
            <a:endParaRPr lang="en-GB" dirty="0"/>
          </a:p>
        </p:txBody>
      </p:sp>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AU" sz="4000" dirty="0"/>
              <a:t>Beginning Research </a:t>
            </a:r>
            <a:r>
              <a:rPr lang="en-AU" sz="4000" dirty="0" smtClean="0"/>
              <a:t>Design</a:t>
            </a:r>
            <a:endParaRPr lang="en-GB" dirty="0"/>
          </a:p>
        </p:txBody>
      </p:sp>
    </p:spTree>
    <p:extLst>
      <p:ext uri="{BB962C8B-B14F-4D97-AF65-F5344CB8AC3E}">
        <p14:creationId xmlns:p14="http://schemas.microsoft.com/office/powerpoint/2010/main" val="305150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spcAft>
                <a:spcPts val="600"/>
              </a:spcAft>
            </a:pPr>
            <a:r>
              <a:rPr lang="en-AU" sz="2000" dirty="0"/>
              <a:t>Between </a:t>
            </a:r>
            <a:r>
              <a:rPr lang="en-AU" sz="2000" dirty="0" smtClean="0"/>
              <a:t>groups</a:t>
            </a:r>
            <a:r>
              <a:rPr lang="en-GB" sz="2000" dirty="0"/>
              <a:t> </a:t>
            </a:r>
            <a:r>
              <a:rPr lang="en-GB" sz="2000" dirty="0" smtClean="0"/>
              <a:t>(</a:t>
            </a:r>
            <a:r>
              <a:rPr lang="en-AU" sz="2000" dirty="0" smtClean="0"/>
              <a:t>male, female)</a:t>
            </a:r>
            <a:endParaRPr lang="en-GB" sz="2000" dirty="0"/>
          </a:p>
          <a:p>
            <a:pPr lvl="0">
              <a:spcAft>
                <a:spcPts val="600"/>
              </a:spcAft>
            </a:pPr>
            <a:r>
              <a:rPr lang="en-AU" sz="2000" dirty="0"/>
              <a:t>Between </a:t>
            </a:r>
            <a:r>
              <a:rPr lang="en-AU" sz="2000" dirty="0" smtClean="0"/>
              <a:t>units (organisations, countries, regions)</a:t>
            </a:r>
            <a:endParaRPr lang="en-GB" sz="2000" dirty="0"/>
          </a:p>
          <a:p>
            <a:pPr lvl="0">
              <a:spcAft>
                <a:spcPts val="600"/>
              </a:spcAft>
            </a:pPr>
            <a:r>
              <a:rPr lang="en-AU" sz="2000" dirty="0" smtClean="0"/>
              <a:t>Between </a:t>
            </a:r>
            <a:r>
              <a:rPr lang="en-AU" sz="2000" dirty="0"/>
              <a:t>time </a:t>
            </a:r>
            <a:r>
              <a:rPr lang="en-AU" sz="2000" dirty="0" smtClean="0"/>
              <a:t>points (before/after, individual unit over time/case study, groups over time)</a:t>
            </a:r>
            <a:endParaRPr lang="en-GB" sz="2000" dirty="0"/>
          </a:p>
          <a:p>
            <a:pPr>
              <a:spcAft>
                <a:spcPts val="600"/>
              </a:spcAft>
            </a:pPr>
            <a:r>
              <a:rPr lang="en-AU" sz="2000" dirty="0" smtClean="0"/>
              <a:t>Comparisons </a:t>
            </a:r>
            <a:r>
              <a:rPr lang="en-AU" sz="2000" dirty="0"/>
              <a:t>are immediately aggregate descriptions of population </a:t>
            </a:r>
            <a:r>
              <a:rPr lang="en-AU" sz="2000" dirty="0" smtClean="0"/>
              <a:t>segments</a:t>
            </a:r>
            <a:endParaRPr lang="en-AU" sz="2000" dirty="0"/>
          </a:p>
          <a:p>
            <a:pPr>
              <a:spcAft>
                <a:spcPts val="600"/>
              </a:spcAft>
            </a:pPr>
            <a:r>
              <a:rPr lang="en-AU" sz="2000" dirty="0"/>
              <a:t>Comparisons can facilitate/ evaluate causal explanations and they drive the logic of </a:t>
            </a:r>
            <a:r>
              <a:rPr lang="en-AU" sz="2000" dirty="0" smtClean="0"/>
              <a:t>design</a:t>
            </a:r>
            <a:endParaRPr lang="en-AU" sz="2000" dirty="0"/>
          </a:p>
          <a:p>
            <a:pPr>
              <a:spcAft>
                <a:spcPts val="600"/>
              </a:spcAft>
            </a:pPr>
            <a:r>
              <a:rPr lang="en-GB" sz="2000" dirty="0"/>
              <a:t>Four main designs: Cross sectional, Longitudinal, Experimental, Case </a:t>
            </a:r>
            <a:r>
              <a:rPr lang="en-GB" sz="2000" dirty="0" smtClean="0"/>
              <a:t>Study</a:t>
            </a:r>
            <a:endParaRPr lang="en-GB" sz="2000" dirty="0"/>
          </a:p>
          <a:p>
            <a:pPr>
              <a:spcAft>
                <a:spcPts val="600"/>
              </a:spcAft>
            </a:pPr>
            <a:r>
              <a:rPr lang="en-GB" sz="2000" dirty="0"/>
              <a:t>So …..when we think of design we think of methodological design and method </a:t>
            </a:r>
            <a:r>
              <a:rPr lang="en-GB" sz="2000" dirty="0" smtClean="0"/>
              <a:t>design</a:t>
            </a:r>
            <a:endParaRPr lang="en-GB" sz="2000" dirty="0"/>
          </a:p>
        </p:txBody>
      </p:sp>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sz="3600" dirty="0"/>
              <a:t>Quantitative research is often about comparisons</a:t>
            </a:r>
          </a:p>
        </p:txBody>
      </p:sp>
    </p:spTree>
    <p:extLst>
      <p:ext uri="{BB962C8B-B14F-4D97-AF65-F5344CB8AC3E}">
        <p14:creationId xmlns:p14="http://schemas.microsoft.com/office/powerpoint/2010/main" val="420154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dirty="0"/>
              <a:t>Useful to provide descriptions</a:t>
            </a:r>
          </a:p>
          <a:p>
            <a:pPr lvl="0"/>
            <a:r>
              <a:rPr lang="en-AU" dirty="0"/>
              <a:t>No time dimension</a:t>
            </a:r>
            <a:endParaRPr lang="en-GB" dirty="0"/>
          </a:p>
          <a:p>
            <a:pPr lvl="0"/>
            <a:r>
              <a:rPr lang="en-AU" dirty="0"/>
              <a:t>Data collected at one point of time</a:t>
            </a:r>
            <a:endParaRPr lang="en-GB" dirty="0"/>
          </a:p>
          <a:p>
            <a:pPr lvl="0"/>
            <a:r>
              <a:rPr lang="en-AU" dirty="0"/>
              <a:t>About one point in time</a:t>
            </a:r>
            <a:endParaRPr lang="en-GB" dirty="0"/>
          </a:p>
          <a:p>
            <a:pPr lvl="0"/>
            <a:r>
              <a:rPr lang="en-AU" dirty="0"/>
              <a:t>Based entirely on comparisons between groups</a:t>
            </a:r>
            <a:endParaRPr lang="en-GB" dirty="0"/>
          </a:p>
          <a:p>
            <a:endParaRPr lang="en-GB" dirty="0"/>
          </a:p>
          <a:p>
            <a:r>
              <a:rPr lang="en-GB" dirty="0"/>
              <a:t>Difficult to demonstrate </a:t>
            </a:r>
            <a:r>
              <a:rPr lang="en-GB" dirty="0" smtClean="0"/>
              <a:t>causality (correlation </a:t>
            </a:r>
            <a:r>
              <a:rPr lang="en-GB" dirty="0"/>
              <a:t>is not </a:t>
            </a:r>
            <a:r>
              <a:rPr lang="en-GB" dirty="0" smtClean="0"/>
              <a:t>causality!)</a:t>
            </a:r>
            <a:endParaRPr lang="en-GB" dirty="0"/>
          </a:p>
          <a:p>
            <a:endParaRPr lang="en-GB" dirty="0"/>
          </a:p>
        </p:txBody>
      </p:sp>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dirty="0"/>
              <a:t>Cross Sectional </a:t>
            </a:r>
            <a:r>
              <a:rPr lang="en-GB" dirty="0" smtClean="0"/>
              <a:t>Designs</a:t>
            </a:r>
            <a:endParaRPr lang="en-GB" dirty="0"/>
          </a:p>
        </p:txBody>
      </p:sp>
    </p:spTree>
    <p:extLst>
      <p:ext uri="{BB962C8B-B14F-4D97-AF65-F5344CB8AC3E}">
        <p14:creationId xmlns:p14="http://schemas.microsoft.com/office/powerpoint/2010/main" val="193766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r>
              <a:rPr lang="en-AU" dirty="0"/>
              <a:t>Describe sequences of events</a:t>
            </a:r>
            <a:endParaRPr lang="en-GB" dirty="0"/>
          </a:p>
          <a:p>
            <a:r>
              <a:rPr lang="en-GB" dirty="0"/>
              <a:t>Measures continuity over time</a:t>
            </a:r>
          </a:p>
          <a:p>
            <a:r>
              <a:rPr lang="en-GB" dirty="0"/>
              <a:t>Measures change over time</a:t>
            </a:r>
          </a:p>
          <a:p>
            <a:endParaRPr lang="en-GB" dirty="0"/>
          </a:p>
        </p:txBody>
      </p:sp>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dirty="0"/>
              <a:t>Longitudinal </a:t>
            </a:r>
            <a:r>
              <a:rPr lang="en-GB" dirty="0" smtClean="0"/>
              <a:t>Designs I</a:t>
            </a:r>
            <a:endParaRPr lang="en-GB" dirty="0"/>
          </a:p>
        </p:txBody>
      </p:sp>
    </p:spTree>
    <p:extLst>
      <p:ext uri="{BB962C8B-B14F-4D97-AF65-F5344CB8AC3E}">
        <p14:creationId xmlns:p14="http://schemas.microsoft.com/office/powerpoint/2010/main" val="3326891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smtClean="0"/>
              <a:t>Prospective</a:t>
            </a:r>
            <a:endParaRPr lang="en-GB" dirty="0"/>
          </a:p>
          <a:p>
            <a:pPr lvl="1"/>
            <a:r>
              <a:rPr lang="en-AU" dirty="0"/>
              <a:t>Panel</a:t>
            </a:r>
            <a:endParaRPr lang="en-GB" dirty="0"/>
          </a:p>
          <a:p>
            <a:pPr lvl="2"/>
            <a:r>
              <a:rPr lang="en-AU" dirty="0"/>
              <a:t>Cohort (e.g. birth,)</a:t>
            </a:r>
            <a:endParaRPr lang="en-GB" dirty="0"/>
          </a:p>
          <a:p>
            <a:pPr lvl="2"/>
            <a:r>
              <a:rPr lang="en-AU" dirty="0"/>
              <a:t>Broad sample (Household surveys e.g. Understanding Society)</a:t>
            </a:r>
            <a:endParaRPr lang="en-GB" dirty="0"/>
          </a:p>
          <a:p>
            <a:pPr lvl="1"/>
            <a:r>
              <a:rPr lang="en-AU" dirty="0"/>
              <a:t>Time series/ repeated surveys</a:t>
            </a:r>
            <a:endParaRPr lang="en-GB" dirty="0"/>
          </a:p>
          <a:p>
            <a:pPr lvl="2"/>
            <a:r>
              <a:rPr lang="en-AU" dirty="0"/>
              <a:t>Rates figures (Birth, divorce, marriage, crime)</a:t>
            </a:r>
            <a:endParaRPr lang="en-GB" dirty="0"/>
          </a:p>
          <a:p>
            <a:pPr lvl="2"/>
            <a:r>
              <a:rPr lang="en-AU" dirty="0"/>
              <a:t>British Social Attitudes Survey</a:t>
            </a:r>
            <a:endParaRPr lang="en-GB" dirty="0"/>
          </a:p>
          <a:p>
            <a:pPr lvl="2"/>
            <a:r>
              <a:rPr lang="en-AU" dirty="0"/>
              <a:t>Census (although panel version is possible)</a:t>
            </a:r>
            <a:endParaRPr lang="en-GB" dirty="0"/>
          </a:p>
          <a:p>
            <a:endParaRPr lang="en-GB" dirty="0"/>
          </a:p>
        </p:txBody>
      </p:sp>
      <p:sp>
        <p:nvSpPr>
          <p:cNvPr id="4" name="Title 1"/>
          <p:cNvSpPr>
            <a:spLocks noGrp="1"/>
          </p:cNvSpPr>
          <p:nvPr>
            <p:ph type="title"/>
          </p:nvPr>
        </p:nvSpPr>
        <p:spPr>
          <a:xfrm>
            <a:off x="457200" y="274638"/>
            <a:ext cx="8229600"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dirty="0"/>
              <a:t>Longitudinal </a:t>
            </a:r>
            <a:r>
              <a:rPr lang="en-GB" dirty="0" smtClean="0"/>
              <a:t>Designs II</a:t>
            </a:r>
            <a:endParaRPr lang="en-GB" dirty="0"/>
          </a:p>
        </p:txBody>
      </p:sp>
    </p:spTree>
    <p:extLst>
      <p:ext uri="{BB962C8B-B14F-4D97-AF65-F5344CB8AC3E}">
        <p14:creationId xmlns:p14="http://schemas.microsoft.com/office/powerpoint/2010/main" val="292544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Welcome</a:t>
            </a:r>
          </a:p>
        </p:txBody>
      </p:sp>
      <p:sp>
        <p:nvSpPr>
          <p:cNvPr id="3" name="Content Placeholder 2"/>
          <p:cNvSpPr>
            <a:spLocks noGrp="1"/>
          </p:cNvSpPr>
          <p:nvPr>
            <p:ph idx="1"/>
          </p:nvPr>
        </p:nvSpPr>
        <p:spPr>
          <a:xfrm>
            <a:off x="4427984" y="1825900"/>
            <a:ext cx="4402832" cy="2332856"/>
          </a:xfrm>
        </p:spPr>
        <p:txBody>
          <a:bodyPr>
            <a:normAutofit/>
          </a:bodyPr>
          <a:lstStyle/>
          <a:p>
            <a:pPr>
              <a:buNone/>
            </a:pPr>
            <a:endParaRPr lang="en-GB" sz="2400" b="1" dirty="0">
              <a:solidFill>
                <a:schemeClr val="tx2">
                  <a:lumMod val="75000"/>
                </a:schemeClr>
              </a:solidFill>
            </a:endParaRPr>
          </a:p>
        </p:txBody>
      </p:sp>
      <p:sp>
        <p:nvSpPr>
          <p:cNvPr id="5" name="Content Placeholder 2"/>
          <p:cNvSpPr txBox="1">
            <a:spLocks/>
          </p:cNvSpPr>
          <p:nvPr/>
        </p:nvSpPr>
        <p:spPr>
          <a:xfrm>
            <a:off x="4427200" y="4293096"/>
            <a:ext cx="4402832" cy="21463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GB"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AU" dirty="0"/>
              <a:t>Retrospective</a:t>
            </a:r>
            <a:endParaRPr lang="en-GB" dirty="0"/>
          </a:p>
          <a:p>
            <a:pPr lvl="1"/>
            <a:r>
              <a:rPr lang="en-AU" dirty="0"/>
              <a:t>Collected at one point of time</a:t>
            </a:r>
            <a:endParaRPr lang="en-GB" dirty="0"/>
          </a:p>
          <a:p>
            <a:pPr lvl="1"/>
            <a:r>
              <a:rPr lang="en-AU" dirty="0"/>
              <a:t>Individual reconstructions </a:t>
            </a:r>
            <a:endParaRPr lang="en-GB" dirty="0"/>
          </a:p>
          <a:p>
            <a:pPr lvl="2"/>
            <a:r>
              <a:rPr lang="en-AU" dirty="0"/>
              <a:t>Life course events</a:t>
            </a:r>
            <a:endParaRPr lang="en-GB" dirty="0"/>
          </a:p>
          <a:p>
            <a:pPr lvl="2"/>
            <a:r>
              <a:rPr lang="en-AU" dirty="0"/>
              <a:t>Workforce history</a:t>
            </a:r>
            <a:endParaRPr lang="en-GB" dirty="0"/>
          </a:p>
          <a:p>
            <a:pPr lvl="2"/>
            <a:r>
              <a:rPr lang="en-AU" dirty="0"/>
              <a:t>Housing history</a:t>
            </a:r>
            <a:endParaRPr lang="en-GB" dirty="0"/>
          </a:p>
          <a:p>
            <a:pPr lvl="1"/>
            <a:r>
              <a:rPr lang="en-AU" dirty="0"/>
              <a:t>Parents characteristics </a:t>
            </a:r>
            <a:endParaRPr lang="en-GB" dirty="0"/>
          </a:p>
          <a:p>
            <a:pPr lvl="2"/>
            <a:r>
              <a:rPr lang="en-AU" dirty="0"/>
              <a:t>Social mobility studies</a:t>
            </a:r>
            <a:endParaRPr lang="en-GB" dirty="0"/>
          </a:p>
          <a:p>
            <a:endParaRPr lang="en-GB" dirty="0"/>
          </a:p>
        </p:txBody>
      </p:sp>
      <p:sp>
        <p:nvSpPr>
          <p:cNvPr id="4" name="Title 1"/>
          <p:cNvSpPr>
            <a:spLocks noGrp="1"/>
          </p:cNvSpPr>
          <p:nvPr>
            <p:ph type="title"/>
          </p:nvPr>
        </p:nvSpPr>
        <p:spPr>
          <a:xfrm>
            <a:off x="457200" y="274638"/>
            <a:ext cx="8229600"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dirty="0"/>
              <a:t>Longitudinal </a:t>
            </a:r>
            <a:r>
              <a:rPr lang="en-GB" dirty="0" smtClean="0"/>
              <a:t>Designs III</a:t>
            </a:r>
            <a:endParaRPr lang="en-GB" dirty="0"/>
          </a:p>
        </p:txBody>
      </p:sp>
    </p:spTree>
    <p:extLst>
      <p:ext uri="{BB962C8B-B14F-4D97-AF65-F5344CB8AC3E}">
        <p14:creationId xmlns:p14="http://schemas.microsoft.com/office/powerpoint/2010/main" val="1295713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spcAft>
                <a:spcPts val="600"/>
              </a:spcAft>
            </a:pPr>
            <a:r>
              <a:rPr lang="en-AU" dirty="0" smtClean="0"/>
              <a:t>Case </a:t>
            </a:r>
            <a:r>
              <a:rPr lang="en-AU" dirty="0"/>
              <a:t>based rather than variable based</a:t>
            </a:r>
            <a:endParaRPr lang="en-GB" dirty="0"/>
          </a:p>
          <a:p>
            <a:pPr lvl="0">
              <a:spcAft>
                <a:spcPts val="600"/>
              </a:spcAft>
            </a:pPr>
            <a:r>
              <a:rPr lang="en-AU" dirty="0">
                <a:solidFill>
                  <a:srgbClr val="000000"/>
                </a:solidFill>
              </a:rPr>
              <a:t>Context provided by</a:t>
            </a:r>
            <a:endParaRPr lang="en-GB" dirty="0">
              <a:solidFill>
                <a:srgbClr val="000000"/>
              </a:solidFill>
            </a:endParaRPr>
          </a:p>
          <a:p>
            <a:pPr lvl="1">
              <a:spcAft>
                <a:spcPts val="600"/>
              </a:spcAft>
            </a:pPr>
            <a:r>
              <a:rPr lang="en-AU" dirty="0">
                <a:solidFill>
                  <a:srgbClr val="000000"/>
                </a:solidFill>
              </a:rPr>
              <a:t>Examining whole case</a:t>
            </a:r>
            <a:endParaRPr lang="en-GB" dirty="0">
              <a:solidFill>
                <a:srgbClr val="000000"/>
              </a:solidFill>
            </a:endParaRPr>
          </a:p>
          <a:p>
            <a:pPr lvl="1">
              <a:spcAft>
                <a:spcPts val="600"/>
              </a:spcAft>
            </a:pPr>
            <a:r>
              <a:rPr lang="en-AU" dirty="0">
                <a:solidFill>
                  <a:srgbClr val="000000"/>
                </a:solidFill>
              </a:rPr>
              <a:t>Context in which case exists</a:t>
            </a:r>
            <a:endParaRPr lang="en-GB" dirty="0">
              <a:solidFill>
                <a:srgbClr val="000000"/>
              </a:solidFill>
            </a:endParaRPr>
          </a:p>
          <a:p>
            <a:pPr lvl="0">
              <a:spcAft>
                <a:spcPts val="600"/>
              </a:spcAft>
            </a:pPr>
            <a:r>
              <a:rPr lang="en-AU" dirty="0">
                <a:solidFill>
                  <a:srgbClr val="000000"/>
                </a:solidFill>
              </a:rPr>
              <a:t>Single case studies</a:t>
            </a:r>
            <a:endParaRPr lang="en-GB" dirty="0">
              <a:solidFill>
                <a:srgbClr val="000000"/>
              </a:solidFill>
            </a:endParaRPr>
          </a:p>
          <a:p>
            <a:pPr lvl="0">
              <a:spcAft>
                <a:spcPts val="600"/>
              </a:spcAft>
            </a:pPr>
            <a:r>
              <a:rPr lang="en-AU" dirty="0"/>
              <a:t>Comparative case studies</a:t>
            </a:r>
            <a:endParaRPr lang="en-GB" dirty="0"/>
          </a:p>
          <a:p>
            <a:pPr lvl="0">
              <a:spcAft>
                <a:spcPts val="600"/>
              </a:spcAft>
            </a:pPr>
            <a:r>
              <a:rPr lang="en-AU" dirty="0"/>
              <a:t>Data in depth</a:t>
            </a:r>
            <a:endParaRPr lang="en-GB" dirty="0"/>
          </a:p>
          <a:p>
            <a:pPr lvl="0">
              <a:spcAft>
                <a:spcPts val="600"/>
              </a:spcAft>
            </a:pPr>
            <a:r>
              <a:rPr lang="en-AU" dirty="0"/>
              <a:t>Logic of analysis</a:t>
            </a:r>
            <a:endParaRPr lang="en-GB" dirty="0"/>
          </a:p>
          <a:p>
            <a:pPr lvl="1">
              <a:spcAft>
                <a:spcPts val="600"/>
              </a:spcAft>
            </a:pPr>
            <a:r>
              <a:rPr lang="en-AU" dirty="0"/>
              <a:t>Methods of difference</a:t>
            </a:r>
            <a:endParaRPr lang="en-GB" dirty="0"/>
          </a:p>
          <a:p>
            <a:pPr>
              <a:spcAft>
                <a:spcPts val="600"/>
              </a:spcAft>
            </a:pPr>
            <a:r>
              <a:rPr lang="en-AU" dirty="0"/>
              <a:t>Methods of similarity</a:t>
            </a:r>
            <a:endParaRPr lang="en-GB" dirty="0"/>
          </a:p>
        </p:txBody>
      </p:sp>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dirty="0"/>
              <a:t>Case </a:t>
            </a:r>
            <a:r>
              <a:rPr lang="en-GB" dirty="0" smtClean="0"/>
              <a:t>Studies</a:t>
            </a:r>
            <a:endParaRPr lang="en-GB" dirty="0"/>
          </a:p>
        </p:txBody>
      </p:sp>
    </p:spTree>
    <p:extLst>
      <p:ext uri="{BB962C8B-B14F-4D97-AF65-F5344CB8AC3E}">
        <p14:creationId xmlns:p14="http://schemas.microsoft.com/office/powerpoint/2010/main" val="1675449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GB" dirty="0"/>
              <a:t> </a:t>
            </a:r>
            <a:r>
              <a:rPr lang="en-GB" dirty="0" smtClean="0"/>
              <a:t>Control </a:t>
            </a:r>
            <a:r>
              <a:rPr lang="en-GB" dirty="0"/>
              <a:t>for change holding other variables </a:t>
            </a:r>
            <a:r>
              <a:rPr lang="en-GB" dirty="0" smtClean="0"/>
              <a:t>constant</a:t>
            </a:r>
          </a:p>
          <a:p>
            <a:pPr>
              <a:spcAft>
                <a:spcPts val="600"/>
              </a:spcAft>
            </a:pPr>
            <a:r>
              <a:rPr lang="en-GB" dirty="0" smtClean="0"/>
              <a:t>Uses </a:t>
            </a:r>
            <a:r>
              <a:rPr lang="en-GB" dirty="0"/>
              <a:t>experimental and control </a:t>
            </a:r>
            <a:r>
              <a:rPr lang="en-GB" dirty="0" smtClean="0"/>
              <a:t>groups</a:t>
            </a:r>
          </a:p>
          <a:p>
            <a:pPr>
              <a:spcAft>
                <a:spcPts val="600"/>
              </a:spcAft>
            </a:pPr>
            <a:r>
              <a:rPr lang="en-GB" dirty="0" smtClean="0"/>
              <a:t>Difficult </a:t>
            </a:r>
            <a:r>
              <a:rPr lang="en-GB" dirty="0"/>
              <a:t>to control for violations of assumptions in the social </a:t>
            </a:r>
            <a:r>
              <a:rPr lang="en-GB" dirty="0" smtClean="0"/>
              <a:t>world, but </a:t>
            </a:r>
            <a:r>
              <a:rPr lang="en-GB" dirty="0"/>
              <a:t>quasi experiments might be used..</a:t>
            </a:r>
          </a:p>
          <a:p>
            <a:pPr>
              <a:spcAft>
                <a:spcPts val="600"/>
              </a:spcAft>
            </a:pPr>
            <a:endParaRPr lang="en-GB" dirty="0"/>
          </a:p>
        </p:txBody>
      </p:sp>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dirty="0"/>
              <a:t> </a:t>
            </a:r>
            <a:br>
              <a:rPr lang="en-GB" dirty="0"/>
            </a:br>
            <a:r>
              <a:rPr lang="en-GB" dirty="0"/>
              <a:t>Experimental designs </a:t>
            </a:r>
            <a:br>
              <a:rPr lang="en-GB" dirty="0"/>
            </a:br>
            <a:endParaRPr lang="en-GB" dirty="0"/>
          </a:p>
        </p:txBody>
      </p:sp>
    </p:spTree>
    <p:extLst>
      <p:ext uri="{BB962C8B-B14F-4D97-AF65-F5344CB8AC3E}">
        <p14:creationId xmlns:p14="http://schemas.microsoft.com/office/powerpoint/2010/main" val="3022593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Research Design: Key Point</a:t>
            </a:r>
            <a:endParaRPr lang="en-GB" dirty="0"/>
          </a:p>
        </p:txBody>
      </p:sp>
      <p:sp>
        <p:nvSpPr>
          <p:cNvPr id="3" name="Content Placeholder 2"/>
          <p:cNvSpPr>
            <a:spLocks noGrp="1"/>
          </p:cNvSpPr>
          <p:nvPr>
            <p:ph idx="1"/>
          </p:nvPr>
        </p:nvSpPr>
        <p:spPr/>
        <p:txBody>
          <a:bodyPr/>
          <a:lstStyle/>
          <a:p>
            <a:pPr>
              <a:spcAft>
                <a:spcPts val="600"/>
              </a:spcAft>
            </a:pPr>
            <a:r>
              <a:rPr lang="en-GB" dirty="0"/>
              <a:t>What is important to note is that the method is independent of the design and each design may incorporate more than one method</a:t>
            </a:r>
          </a:p>
          <a:p>
            <a:pPr>
              <a:spcAft>
                <a:spcPts val="600"/>
              </a:spcAft>
            </a:pPr>
            <a:r>
              <a:rPr lang="en-GB" dirty="0" err="1"/>
              <a:t>E.g</a:t>
            </a:r>
            <a:r>
              <a:rPr lang="en-GB" dirty="0"/>
              <a:t>  Experiments may use surveys and outcome measures.  The ‘case’ could be an individual (n of 1) or, a community.  Longitudinal research may combine secondary analysis, with depth interviews</a:t>
            </a:r>
          </a:p>
        </p:txBody>
      </p:sp>
    </p:spTree>
    <p:extLst>
      <p:ext uri="{BB962C8B-B14F-4D97-AF65-F5344CB8AC3E}">
        <p14:creationId xmlns:p14="http://schemas.microsoft.com/office/powerpoint/2010/main" val="1136807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Grp="1" noChangeArrowheads="1"/>
          </p:cNvSpPr>
          <p:nvPr>
            <p:ph type="title"/>
          </p:nvPr>
        </p:nvSpPr>
        <p:spPr bwMode="auto">
          <a:xfrm>
            <a:off x="467544" y="332656"/>
            <a:ext cx="8136904" cy="1143000"/>
          </a:xfr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a:bodyPr>
          <a:lstStyle/>
          <a:p>
            <a:r>
              <a:rPr lang="en-GB" dirty="0" smtClean="0"/>
              <a:t>Survey Design: Format</a:t>
            </a:r>
            <a:endParaRPr lang="en-GB" sz="3200" b="1" dirty="0">
              <a:solidFill>
                <a:schemeClr val="bg1"/>
              </a:solidFill>
              <a:latin typeface="Arial Unicode MS" pitchFamily="34" charset="-128"/>
            </a:endParaRPr>
          </a:p>
        </p:txBody>
      </p:sp>
      <p:sp>
        <p:nvSpPr>
          <p:cNvPr id="17416" name="Rectangle 8"/>
          <p:cNvSpPr>
            <a:spLocks noGrp="1" noChangeArrowheads="1"/>
          </p:cNvSpPr>
          <p:nvPr>
            <p:ph type="body" idx="1"/>
          </p:nvPr>
        </p:nvSpPr>
        <p:spPr>
          <a:xfrm>
            <a:off x="467544" y="1925638"/>
            <a:ext cx="8136903" cy="3605212"/>
          </a:xfrm>
          <a:noFill/>
          <a:ln/>
        </p:spPr>
        <p:txBody>
          <a:bodyPr/>
          <a:lstStyle/>
          <a:p>
            <a:pPr>
              <a:spcAft>
                <a:spcPts val="600"/>
              </a:spcAft>
              <a:buSzPct val="75000"/>
              <a:buFont typeface="Arial"/>
              <a:buChar char="•"/>
            </a:pPr>
            <a:r>
              <a:rPr lang="en-GB" dirty="0">
                <a:latin typeface="Arial Unicode MS" pitchFamily="34" charset="-128"/>
              </a:rPr>
              <a:t>Face to face interviews </a:t>
            </a:r>
          </a:p>
          <a:p>
            <a:pPr>
              <a:spcAft>
                <a:spcPts val="600"/>
              </a:spcAft>
              <a:buSzPct val="75000"/>
              <a:buFont typeface="Arial"/>
              <a:buChar char="•"/>
            </a:pPr>
            <a:r>
              <a:rPr lang="en-GB" dirty="0">
                <a:latin typeface="Arial Unicode MS" pitchFamily="34" charset="-128"/>
              </a:rPr>
              <a:t>Self completion (email, Web, Smartphone, postal, on site etc) </a:t>
            </a:r>
          </a:p>
          <a:p>
            <a:pPr>
              <a:spcAft>
                <a:spcPts val="600"/>
              </a:spcAft>
              <a:buSzPct val="75000"/>
              <a:buFont typeface="Arial"/>
              <a:buChar char="•"/>
            </a:pPr>
            <a:r>
              <a:rPr lang="en-GB" dirty="0">
                <a:latin typeface="Arial Unicode MS" pitchFamily="34" charset="-128"/>
              </a:rPr>
              <a:t>Telephone CATI</a:t>
            </a:r>
          </a:p>
          <a:p>
            <a:pPr>
              <a:spcAft>
                <a:spcPts val="600"/>
              </a:spcAft>
              <a:buSzPct val="75000"/>
              <a:buFont typeface="Arial"/>
              <a:buChar char="•"/>
            </a:pPr>
            <a:r>
              <a:rPr lang="en-GB" dirty="0">
                <a:latin typeface="Arial Unicode MS" pitchFamily="34" charset="-128"/>
              </a:rPr>
              <a:t>CAPI</a:t>
            </a:r>
          </a:p>
        </p:txBody>
      </p:sp>
    </p:spTree>
    <p:extLst>
      <p:ext uri="{BB962C8B-B14F-4D97-AF65-F5344CB8AC3E}">
        <p14:creationId xmlns:p14="http://schemas.microsoft.com/office/powerpoint/2010/main" val="374425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9"/>
          <p:cNvSpPr>
            <a:spLocks noChangeArrowheads="1"/>
          </p:cNvSpPr>
          <p:nvPr/>
        </p:nvSpPr>
        <p:spPr bwMode="auto">
          <a:xfrm>
            <a:off x="468313" y="260350"/>
            <a:ext cx="8229600" cy="1143000"/>
          </a:xfrm>
          <a:prstGeom prst="rect">
            <a:avLst/>
          </a:prstGeom>
          <a:noFill/>
          <a:ln w="9525">
            <a:noFill/>
            <a:miter lim="800000"/>
            <a:headEnd/>
            <a:tailEnd/>
          </a:ln>
          <a:effectLst/>
        </p:spPr>
        <p:txBody>
          <a:bodyPr anchor="ctr"/>
          <a:lstStyle/>
          <a:p>
            <a:pPr algn="ctr"/>
            <a:r>
              <a:rPr lang="en-GB" sz="4000" b="1">
                <a:solidFill>
                  <a:schemeClr val="bg1"/>
                </a:solidFill>
                <a:latin typeface="Arial Unicode MS" pitchFamily="34" charset="-128"/>
              </a:rPr>
              <a:t>The five essential ingredients of good questionnaires</a:t>
            </a:r>
          </a:p>
        </p:txBody>
      </p:sp>
      <p:sp>
        <p:nvSpPr>
          <p:cNvPr id="2" name="Title 1">
            <a:extLst>
              <a:ext uri="{FF2B5EF4-FFF2-40B4-BE49-F238E27FC236}">
                <a16:creationId xmlns:a16="http://schemas.microsoft.com/office/drawing/2014/main" id="{B759A87F-AE08-4B77-B39A-7BFBA27F267E}"/>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Survey Design: Principles</a:t>
            </a:r>
            <a:endParaRPr lang="en-GB" dirty="0"/>
          </a:p>
        </p:txBody>
      </p:sp>
      <p:sp>
        <p:nvSpPr>
          <p:cNvPr id="18444" name="Rectangle 12"/>
          <p:cNvSpPr>
            <a:spLocks noGrp="1" noChangeArrowheads="1"/>
          </p:cNvSpPr>
          <p:nvPr>
            <p:ph idx="1"/>
          </p:nvPr>
        </p:nvSpPr>
        <p:spPr>
          <a:noFill/>
          <a:ln/>
        </p:spPr>
        <p:txBody>
          <a:bodyPr/>
          <a:lstStyle/>
          <a:p>
            <a:pPr>
              <a:spcAft>
                <a:spcPts val="600"/>
              </a:spcAft>
            </a:pPr>
            <a:r>
              <a:rPr lang="en-GB" dirty="0">
                <a:latin typeface="Arial Unicode MS" pitchFamily="34" charset="-128"/>
              </a:rPr>
              <a:t>Good survey design depends on:</a:t>
            </a:r>
          </a:p>
          <a:p>
            <a:pPr lvl="1">
              <a:spcAft>
                <a:spcPts val="600"/>
              </a:spcAft>
              <a:buFont typeface="Wingdings" charset="2"/>
              <a:buChar char="ü"/>
            </a:pPr>
            <a:r>
              <a:rPr lang="en-GB" dirty="0" smtClean="0">
                <a:latin typeface="Arial Unicode MS" pitchFamily="34" charset="-128"/>
              </a:rPr>
              <a:t>Representative </a:t>
            </a:r>
            <a:r>
              <a:rPr lang="en-GB" dirty="0">
                <a:latin typeface="Arial Unicode MS" pitchFamily="34" charset="-128"/>
              </a:rPr>
              <a:t>sample</a:t>
            </a:r>
          </a:p>
          <a:p>
            <a:pPr lvl="1">
              <a:spcAft>
                <a:spcPts val="600"/>
              </a:spcAft>
              <a:buFont typeface="Wingdings" charset="2"/>
              <a:buChar char="ü"/>
            </a:pPr>
            <a:r>
              <a:rPr lang="en-GB" dirty="0" smtClean="0">
                <a:latin typeface="Arial Unicode MS" pitchFamily="34" charset="-128"/>
              </a:rPr>
              <a:t>Reliable </a:t>
            </a:r>
            <a:r>
              <a:rPr lang="en-GB" dirty="0">
                <a:latin typeface="Arial Unicode MS" pitchFamily="34" charset="-128"/>
              </a:rPr>
              <a:t>and </a:t>
            </a:r>
            <a:r>
              <a:rPr lang="en-GB" dirty="0" smtClean="0">
                <a:latin typeface="Arial Unicode MS" pitchFamily="34" charset="-128"/>
              </a:rPr>
              <a:t>valid </a:t>
            </a:r>
            <a:r>
              <a:rPr lang="en-GB" dirty="0">
                <a:latin typeface="Arial Unicode MS" pitchFamily="34" charset="-128"/>
              </a:rPr>
              <a:t>q</a:t>
            </a:r>
            <a:r>
              <a:rPr lang="en-GB" dirty="0" smtClean="0">
                <a:latin typeface="Arial Unicode MS" pitchFamily="34" charset="-128"/>
              </a:rPr>
              <a:t>uestions</a:t>
            </a:r>
            <a:endParaRPr lang="en-GB" dirty="0">
              <a:latin typeface="Arial Unicode MS" pitchFamily="34" charset="-128"/>
            </a:endParaRPr>
          </a:p>
          <a:p>
            <a:pPr lvl="1">
              <a:spcAft>
                <a:spcPts val="600"/>
              </a:spcAft>
              <a:buFont typeface="Wingdings" charset="2"/>
              <a:buChar char="ü"/>
            </a:pPr>
            <a:r>
              <a:rPr lang="en-GB" dirty="0" smtClean="0">
                <a:latin typeface="Arial Unicode MS" pitchFamily="34" charset="-128"/>
              </a:rPr>
              <a:t>Clear </a:t>
            </a:r>
            <a:r>
              <a:rPr lang="en-GB" dirty="0">
                <a:latin typeface="Arial Unicode MS" pitchFamily="34" charset="-128"/>
              </a:rPr>
              <a:t>presentation</a:t>
            </a:r>
          </a:p>
          <a:p>
            <a:pPr lvl="1">
              <a:spcAft>
                <a:spcPts val="600"/>
              </a:spcAft>
              <a:buFont typeface="Wingdings" charset="2"/>
              <a:buChar char="ü"/>
            </a:pPr>
            <a:r>
              <a:rPr lang="en-GB" dirty="0" smtClean="0">
                <a:latin typeface="Arial Unicode MS" pitchFamily="34" charset="-128"/>
              </a:rPr>
              <a:t>Rigorous </a:t>
            </a:r>
            <a:r>
              <a:rPr lang="en-GB" dirty="0">
                <a:latin typeface="Arial Unicode MS" pitchFamily="34" charset="-128"/>
              </a:rPr>
              <a:t>p</a:t>
            </a:r>
            <a:r>
              <a:rPr lang="en-GB" dirty="0" smtClean="0">
                <a:latin typeface="Arial Unicode MS" pitchFamily="34" charset="-128"/>
              </a:rPr>
              <a:t>iloting</a:t>
            </a:r>
            <a:endParaRPr lang="en-GB" dirty="0">
              <a:latin typeface="Arial Unicode MS" pitchFamily="34" charset="-128"/>
            </a:endParaRPr>
          </a:p>
        </p:txBody>
      </p:sp>
    </p:spTree>
    <p:extLst>
      <p:ext uri="{BB962C8B-B14F-4D97-AF65-F5344CB8AC3E}">
        <p14:creationId xmlns:p14="http://schemas.microsoft.com/office/powerpoint/2010/main" val="260118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1030"/>
          <p:cNvSpPr>
            <a:spLocks noChangeArrowheads="1"/>
          </p:cNvSpPr>
          <p:nvPr/>
        </p:nvSpPr>
        <p:spPr bwMode="auto">
          <a:xfrm>
            <a:off x="457200" y="274638"/>
            <a:ext cx="8229600" cy="121014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GB" sz="4000" dirty="0" smtClean="0">
                <a:solidFill>
                  <a:schemeClr val="bg1"/>
                </a:solidFill>
              </a:rPr>
              <a:t>Survey </a:t>
            </a:r>
            <a:r>
              <a:rPr lang="en-GB" sz="4000" dirty="0">
                <a:solidFill>
                  <a:schemeClr val="bg1"/>
                </a:solidFill>
              </a:rPr>
              <a:t>Design:  Why, Who</a:t>
            </a:r>
            <a:r>
              <a:rPr lang="en-GB" sz="4000" dirty="0" smtClean="0">
                <a:solidFill>
                  <a:schemeClr val="bg1"/>
                </a:solidFill>
              </a:rPr>
              <a:t>, Where </a:t>
            </a:r>
            <a:r>
              <a:rPr lang="en-GB" sz="4000" dirty="0">
                <a:solidFill>
                  <a:schemeClr val="bg1"/>
                </a:solidFill>
              </a:rPr>
              <a:t>and </a:t>
            </a:r>
            <a:r>
              <a:rPr lang="en-GB" sz="4000" dirty="0" smtClean="0">
                <a:solidFill>
                  <a:schemeClr val="bg1"/>
                </a:solidFill>
              </a:rPr>
              <a:t>When?</a:t>
            </a:r>
            <a:endParaRPr lang="en-GB" sz="4000" dirty="0">
              <a:solidFill>
                <a:schemeClr val="bg1"/>
              </a:solidFill>
            </a:endParaRPr>
          </a:p>
        </p:txBody>
      </p:sp>
      <p:sp>
        <p:nvSpPr>
          <p:cNvPr id="35847" name="Rectangle 1031"/>
          <p:cNvSpPr>
            <a:spLocks noChangeArrowheads="1"/>
          </p:cNvSpPr>
          <p:nvPr/>
        </p:nvSpPr>
        <p:spPr bwMode="auto">
          <a:xfrm>
            <a:off x="468313" y="1646238"/>
            <a:ext cx="8229600" cy="4525962"/>
          </a:xfrm>
          <a:prstGeom prst="rect">
            <a:avLst/>
          </a:prstGeom>
          <a:noFill/>
          <a:ln w="9525">
            <a:noFill/>
            <a:miter lim="800000"/>
            <a:headEnd/>
            <a:tailEnd/>
          </a:ln>
          <a:effectLst/>
        </p:spPr>
        <p:txBody>
          <a:bodyPr/>
          <a:lstStyle/>
          <a:p>
            <a:pPr marL="457200" indent="-457200">
              <a:lnSpc>
                <a:spcPct val="90000"/>
              </a:lnSpc>
              <a:spcBef>
                <a:spcPct val="20000"/>
              </a:spcBef>
              <a:buClr>
                <a:schemeClr val="accent2"/>
              </a:buClr>
              <a:buSzPct val="75000"/>
              <a:buFont typeface="Arial" panose="020B0604020202020204" pitchFamily="34" charset="0"/>
              <a:buChar char="•"/>
            </a:pPr>
            <a:r>
              <a:rPr lang="en-GB" sz="3200" dirty="0">
                <a:latin typeface="Arial Unicode MS" pitchFamily="34" charset="-128"/>
              </a:rPr>
              <a:t>State clearly what it is you want to know.  Preferably in the form of a ‘research hypothesis’. Will a survey provide the answers? </a:t>
            </a:r>
          </a:p>
          <a:p>
            <a:pPr marL="457200" indent="-457200">
              <a:lnSpc>
                <a:spcPct val="90000"/>
              </a:lnSpc>
              <a:spcBef>
                <a:spcPct val="20000"/>
              </a:spcBef>
              <a:buClr>
                <a:schemeClr val="accent2"/>
              </a:buClr>
              <a:buSzPct val="75000"/>
              <a:buFont typeface="Arial" panose="020B0604020202020204" pitchFamily="34" charset="0"/>
              <a:buChar char="•"/>
            </a:pPr>
            <a:r>
              <a:rPr lang="en-GB" sz="3200" dirty="0">
                <a:latin typeface="Arial Unicode MS" pitchFamily="34" charset="-128"/>
              </a:rPr>
              <a:t>Where/ what is your ‘population’?  Can they answer your questions?  Will they answer your questions? </a:t>
            </a:r>
          </a:p>
          <a:p>
            <a:pPr marL="457200" indent="-457200">
              <a:lnSpc>
                <a:spcPct val="90000"/>
              </a:lnSpc>
              <a:spcBef>
                <a:spcPct val="20000"/>
              </a:spcBef>
              <a:buClr>
                <a:schemeClr val="accent2"/>
              </a:buClr>
              <a:buSzPct val="75000"/>
              <a:buFont typeface="Arial" panose="020B0604020202020204" pitchFamily="34" charset="0"/>
              <a:buChar char="•"/>
            </a:pPr>
            <a:r>
              <a:rPr lang="en-GB" sz="3200" dirty="0">
                <a:latin typeface="Arial Unicode MS" pitchFamily="34" charset="-128"/>
              </a:rPr>
              <a:t>When are you going to conduct your survey?   </a:t>
            </a:r>
          </a:p>
        </p:txBody>
      </p:sp>
    </p:spTree>
    <p:extLst>
      <p:ext uri="{BB962C8B-B14F-4D97-AF65-F5344CB8AC3E}">
        <p14:creationId xmlns:p14="http://schemas.microsoft.com/office/powerpoint/2010/main" val="1249065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CF2E-96C2-48C2-924B-EE035BA7DCCD}"/>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Secondary </a:t>
            </a:r>
            <a:r>
              <a:rPr lang="en-GB" dirty="0" smtClean="0"/>
              <a:t>Data</a:t>
            </a:r>
            <a:endParaRPr lang="en-GB" dirty="0"/>
          </a:p>
        </p:txBody>
      </p:sp>
      <p:sp>
        <p:nvSpPr>
          <p:cNvPr id="3" name="Content Placeholder 2">
            <a:extLst>
              <a:ext uri="{FF2B5EF4-FFF2-40B4-BE49-F238E27FC236}">
                <a16:creationId xmlns:a16="http://schemas.microsoft.com/office/drawing/2014/main" id="{1829806E-341B-48A4-AE51-BE3C941B9071}"/>
              </a:ext>
            </a:extLst>
          </p:cNvPr>
          <p:cNvSpPr>
            <a:spLocks noGrp="1"/>
          </p:cNvSpPr>
          <p:nvPr>
            <p:ph sz="half" idx="1"/>
          </p:nvPr>
        </p:nvSpPr>
        <p:spPr>
          <a:xfrm>
            <a:off x="457200" y="1600200"/>
            <a:ext cx="8219256" cy="4853136"/>
          </a:xfrm>
        </p:spPr>
        <p:txBody>
          <a:bodyPr>
            <a:normAutofit fontScale="92500" lnSpcReduction="10000"/>
          </a:bodyPr>
          <a:lstStyle/>
          <a:p>
            <a:pPr>
              <a:spcAft>
                <a:spcPts val="600"/>
              </a:spcAft>
            </a:pPr>
            <a:r>
              <a:rPr lang="en-GB" dirty="0"/>
              <a:t>Major problem of primary surveys is </a:t>
            </a:r>
            <a:r>
              <a:rPr lang="en-GB" dirty="0" smtClean="0"/>
              <a:t>resource</a:t>
            </a:r>
            <a:endParaRPr lang="en-GB" dirty="0"/>
          </a:p>
          <a:p>
            <a:pPr>
              <a:spcAft>
                <a:spcPts val="600"/>
              </a:spcAft>
            </a:pPr>
            <a:r>
              <a:rPr lang="en-GB" dirty="0"/>
              <a:t>Secondary analysis of large datasets can provide more sophisticated analyses, because of larger </a:t>
            </a:r>
            <a:r>
              <a:rPr lang="en-GB" dirty="0" smtClean="0"/>
              <a:t>samples</a:t>
            </a:r>
            <a:endParaRPr lang="en-GB" dirty="0"/>
          </a:p>
          <a:p>
            <a:pPr>
              <a:spcAft>
                <a:spcPts val="600"/>
              </a:spcAft>
            </a:pPr>
            <a:r>
              <a:rPr lang="en-GB" dirty="0"/>
              <a:t>UK has large number of excellent datasets, several of them panel studies, permitting longitudinal </a:t>
            </a:r>
            <a:r>
              <a:rPr lang="en-GB" dirty="0" smtClean="0"/>
              <a:t>analyses</a:t>
            </a:r>
            <a:endParaRPr lang="en-GB" dirty="0"/>
          </a:p>
          <a:p>
            <a:pPr>
              <a:spcAft>
                <a:spcPts val="600"/>
              </a:spcAft>
            </a:pPr>
            <a:r>
              <a:rPr lang="en-GB" dirty="0"/>
              <a:t>May require researcher ‘accommodation’ in respect of what is </a:t>
            </a:r>
            <a:r>
              <a:rPr lang="en-GB" dirty="0" smtClean="0"/>
              <a:t>asked</a:t>
            </a:r>
            <a:endParaRPr lang="en-GB" dirty="0"/>
          </a:p>
          <a:p>
            <a:pPr>
              <a:spcAft>
                <a:spcPts val="600"/>
              </a:spcAft>
            </a:pPr>
            <a:r>
              <a:rPr lang="en-GB" dirty="0"/>
              <a:t>But….strategies such as computing new variables, recoding, imputation and data merging </a:t>
            </a:r>
            <a:r>
              <a:rPr lang="en-GB" dirty="0" smtClean="0"/>
              <a:t>possible</a:t>
            </a:r>
            <a:endParaRPr lang="en-GB" dirty="0"/>
          </a:p>
          <a:p>
            <a:pPr>
              <a:spcAft>
                <a:spcPts val="600"/>
              </a:spcAft>
            </a:pPr>
            <a:r>
              <a:rPr lang="en-GB" dirty="0"/>
              <a:t>Thinking of a survey? Maybe, but why have a dog and bark yourself?</a:t>
            </a:r>
          </a:p>
        </p:txBody>
      </p:sp>
    </p:spTree>
    <p:extLst>
      <p:ext uri="{BB962C8B-B14F-4D97-AF65-F5344CB8AC3E}">
        <p14:creationId xmlns:p14="http://schemas.microsoft.com/office/powerpoint/2010/main" val="1246603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Sources </a:t>
            </a:r>
            <a:r>
              <a:rPr lang="en-GB" dirty="0"/>
              <a:t>of Secondary </a:t>
            </a:r>
            <a:r>
              <a:rPr lang="en-GB" dirty="0" smtClean="0"/>
              <a:t>Data I</a:t>
            </a:r>
            <a:endParaRPr lang="en-GB" dirty="0"/>
          </a:p>
        </p:txBody>
      </p:sp>
      <p:sp>
        <p:nvSpPr>
          <p:cNvPr id="3" name="Content Placeholder 2"/>
          <p:cNvSpPr>
            <a:spLocks noGrp="1"/>
          </p:cNvSpPr>
          <p:nvPr>
            <p:ph idx="1"/>
          </p:nvPr>
        </p:nvSpPr>
        <p:spPr>
          <a:xfrm>
            <a:off x="457200" y="1600200"/>
            <a:ext cx="7283152" cy="4525963"/>
          </a:xfrm>
        </p:spPr>
        <p:txBody>
          <a:bodyPr>
            <a:normAutofit fontScale="70000" lnSpcReduction="20000"/>
          </a:bodyPr>
          <a:lstStyle/>
          <a:p>
            <a:r>
              <a:rPr lang="en-GB" dirty="0"/>
              <a:t>UK Data Service (UKDS)</a:t>
            </a:r>
          </a:p>
          <a:p>
            <a:pPr lvl="1"/>
            <a:r>
              <a:rPr lang="en-GB" dirty="0">
                <a:hlinkClick r:id="rId2"/>
              </a:rPr>
              <a:t>https://www.ukdataservice.ac.uk/</a:t>
            </a:r>
            <a:endParaRPr lang="en-GB" dirty="0"/>
          </a:p>
          <a:p>
            <a:pPr lvl="1"/>
            <a:r>
              <a:rPr lang="en-GB" dirty="0"/>
              <a:t>Full of archived datasets</a:t>
            </a:r>
          </a:p>
          <a:p>
            <a:pPr lvl="1"/>
            <a:r>
              <a:rPr lang="en-GB" dirty="0"/>
              <a:t>Including qualitative data: </a:t>
            </a:r>
            <a:r>
              <a:rPr lang="en-GB" dirty="0">
                <a:hlinkClick r:id="rId3"/>
              </a:rPr>
              <a:t>https://www.ukdataservice.ac.uk/get-data/key-data/qualitative-and-mixed-methods-data</a:t>
            </a:r>
            <a:endParaRPr lang="en-GB" dirty="0"/>
          </a:p>
          <a:p>
            <a:endParaRPr lang="en-GB" dirty="0"/>
          </a:p>
          <a:p>
            <a:r>
              <a:rPr lang="en-GB" dirty="0"/>
              <a:t>Survey Question Bank</a:t>
            </a:r>
          </a:p>
          <a:p>
            <a:pPr lvl="1"/>
            <a:r>
              <a:rPr lang="en-GB" dirty="0">
                <a:hlinkClick r:id="rId4"/>
              </a:rPr>
              <a:t>https://discover.ukdataservice.ac.uk/variables</a:t>
            </a:r>
            <a:endParaRPr lang="en-GB" dirty="0"/>
          </a:p>
          <a:p>
            <a:pPr lvl="1"/>
            <a:r>
              <a:rPr lang="en-GB" dirty="0"/>
              <a:t>Identify good question and trace source</a:t>
            </a:r>
          </a:p>
          <a:p>
            <a:pPr lvl="1">
              <a:buNone/>
            </a:pPr>
            <a:endParaRPr lang="en-GB" dirty="0"/>
          </a:p>
          <a:p>
            <a:r>
              <a:rPr lang="en-GB" dirty="0"/>
              <a:t>The Office for National Statistics</a:t>
            </a:r>
          </a:p>
          <a:p>
            <a:pPr lvl="1"/>
            <a:r>
              <a:rPr lang="en-GB" dirty="0">
                <a:hlinkClick r:id="rId5"/>
              </a:rPr>
              <a:t>www.statistics.gov.uk</a:t>
            </a:r>
            <a:endParaRPr lang="en-GB" dirty="0"/>
          </a:p>
          <a:p>
            <a:pPr lvl="1"/>
            <a:r>
              <a:rPr lang="en-GB" dirty="0"/>
              <a:t>Neighbourhood statistics, Census data </a:t>
            </a:r>
            <a:r>
              <a:rPr lang="en-GB" dirty="0" err="1"/>
              <a:t>etc</a:t>
            </a:r>
            <a:r>
              <a:rPr lang="en-GB" dirty="0"/>
              <a:t>…</a:t>
            </a:r>
          </a:p>
          <a:p>
            <a:pPr lvl="1"/>
            <a:endParaRPr lang="en-GB" dirty="0"/>
          </a:p>
          <a:p>
            <a:pPr lvl="1"/>
            <a:endParaRPr lang="en-GB" dirty="0"/>
          </a:p>
        </p:txBody>
      </p:sp>
      <p:pic>
        <p:nvPicPr>
          <p:cNvPr id="6" name="Picture 5" descr="onsbannerlogo_tcm77-15013.jpg"/>
          <p:cNvPicPr>
            <a:picLocks noChangeAspect="1"/>
          </p:cNvPicPr>
          <p:nvPr/>
        </p:nvPicPr>
        <p:blipFill>
          <a:blip r:embed="rId6" cstate="print"/>
          <a:stretch>
            <a:fillRect/>
          </a:stretch>
        </p:blipFill>
        <p:spPr>
          <a:xfrm rot="2103808">
            <a:off x="6394426" y="2221957"/>
            <a:ext cx="2233116" cy="532147"/>
          </a:xfrm>
          <a:prstGeom prst="rect">
            <a:avLst/>
          </a:prstGeom>
        </p:spPr>
      </p:pic>
      <p:pic>
        <p:nvPicPr>
          <p:cNvPr id="7170" name="Picture 2" descr="Image result for ukd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4005064"/>
            <a:ext cx="2312176" cy="13944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49914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Sources of Secondary Data </a:t>
            </a:r>
            <a:r>
              <a:rPr lang="en-GB" dirty="0" smtClean="0"/>
              <a:t>II</a:t>
            </a:r>
            <a:endParaRPr lang="en-GB" dirty="0"/>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en-GB" dirty="0"/>
              <a:t>Newspapers (LexisNexis?)</a:t>
            </a:r>
          </a:p>
          <a:p>
            <a:pPr>
              <a:buNone/>
            </a:pPr>
            <a:endParaRPr lang="en-GB" dirty="0"/>
          </a:p>
          <a:p>
            <a:r>
              <a:rPr lang="en-GB" dirty="0"/>
              <a:t>Company of organisation reports</a:t>
            </a:r>
          </a:p>
          <a:p>
            <a:pPr>
              <a:buNone/>
            </a:pPr>
            <a:endParaRPr lang="en-GB" dirty="0"/>
          </a:p>
          <a:p>
            <a:r>
              <a:rPr lang="en-GB" dirty="0"/>
              <a:t>Government departments (Defence, Health)</a:t>
            </a:r>
          </a:p>
          <a:p>
            <a:pPr>
              <a:buNone/>
            </a:pPr>
            <a:endParaRPr lang="en-GB" dirty="0"/>
          </a:p>
          <a:p>
            <a:r>
              <a:rPr lang="en-GB" dirty="0"/>
              <a:t>OFSTED/ESTYN reports</a:t>
            </a:r>
          </a:p>
          <a:p>
            <a:pPr>
              <a:buNone/>
            </a:pPr>
            <a:endParaRPr lang="en-GB" dirty="0"/>
          </a:p>
          <a:p>
            <a:r>
              <a:rPr lang="en-GB" dirty="0"/>
              <a:t>Archived Documents</a:t>
            </a:r>
          </a:p>
          <a:p>
            <a:pPr>
              <a:buNone/>
            </a:pPr>
            <a:endParaRPr lang="en-GB" dirty="0"/>
          </a:p>
          <a:p>
            <a:r>
              <a:rPr lang="en-GB" dirty="0"/>
              <a:t>Parliamentary research papers (Hansard?)</a:t>
            </a:r>
          </a:p>
          <a:p>
            <a:endParaRPr lang="en-GB" dirty="0"/>
          </a:p>
          <a:p>
            <a:r>
              <a:rPr lang="en-GB" dirty="0"/>
              <a:t>Social Media…</a:t>
            </a:r>
          </a:p>
        </p:txBody>
      </p:sp>
      <p:pic>
        <p:nvPicPr>
          <p:cNvPr id="4" name="Picture 3" descr="ukhc.gif"/>
          <p:cNvPicPr>
            <a:picLocks noChangeAspect="1"/>
          </p:cNvPicPr>
          <p:nvPr/>
        </p:nvPicPr>
        <p:blipFill>
          <a:blip r:embed="rId2" cstate="print"/>
          <a:stretch>
            <a:fillRect/>
          </a:stretch>
        </p:blipFill>
        <p:spPr>
          <a:xfrm>
            <a:off x="6876256" y="3573016"/>
            <a:ext cx="965133" cy="1152128"/>
          </a:xfrm>
          <a:prstGeom prst="rect">
            <a:avLst/>
          </a:prstGeom>
        </p:spPr>
      </p:pic>
      <p:pic>
        <p:nvPicPr>
          <p:cNvPr id="5" name="Picture 4" descr="ofsted_logo.jpg"/>
          <p:cNvPicPr>
            <a:picLocks noChangeAspect="1"/>
          </p:cNvPicPr>
          <p:nvPr/>
        </p:nvPicPr>
        <p:blipFill>
          <a:blip r:embed="rId3" cstate="print"/>
          <a:stretch>
            <a:fillRect/>
          </a:stretch>
        </p:blipFill>
        <p:spPr>
          <a:xfrm>
            <a:off x="7632569" y="2222082"/>
            <a:ext cx="1152128" cy="971674"/>
          </a:xfrm>
          <a:prstGeom prst="rect">
            <a:avLst/>
          </a:prstGeom>
        </p:spPr>
      </p:pic>
      <p:pic>
        <p:nvPicPr>
          <p:cNvPr id="6" name="Picture 5" descr="guardian-logo1.jpg"/>
          <p:cNvPicPr>
            <a:picLocks noChangeAspect="1"/>
          </p:cNvPicPr>
          <p:nvPr/>
        </p:nvPicPr>
        <p:blipFill>
          <a:blip r:embed="rId4" cstate="print"/>
          <a:stretch>
            <a:fillRect/>
          </a:stretch>
        </p:blipFill>
        <p:spPr>
          <a:xfrm>
            <a:off x="5940152" y="1752711"/>
            <a:ext cx="1692417" cy="299898"/>
          </a:xfrm>
          <a:prstGeom prst="rect">
            <a:avLst/>
          </a:prstGeom>
        </p:spPr>
      </p:pic>
      <p:pic>
        <p:nvPicPr>
          <p:cNvPr id="7170" name="Picture 2" descr="Image result for twitte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9797" y="5114573"/>
            <a:ext cx="1585951" cy="12899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3584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Aims &amp; Objectives</a:t>
            </a:r>
          </a:p>
        </p:txBody>
      </p:sp>
      <p:sp>
        <p:nvSpPr>
          <p:cNvPr id="3" name="Content Placeholder 2"/>
          <p:cNvSpPr>
            <a:spLocks noGrp="1"/>
          </p:cNvSpPr>
          <p:nvPr>
            <p:ph idx="1"/>
          </p:nvPr>
        </p:nvSpPr>
        <p:spPr>
          <a:xfrm>
            <a:off x="457200" y="1600200"/>
            <a:ext cx="8229600" cy="4997152"/>
          </a:xfrm>
        </p:spPr>
        <p:txBody>
          <a:bodyPr>
            <a:normAutofit fontScale="62500" lnSpcReduction="20000"/>
          </a:bodyPr>
          <a:lstStyle/>
          <a:p>
            <a:r>
              <a:rPr lang="en-GB" dirty="0"/>
              <a:t>This is not a statistics course!</a:t>
            </a:r>
          </a:p>
          <a:p>
            <a:endParaRPr lang="en-GB" dirty="0"/>
          </a:p>
          <a:p>
            <a:r>
              <a:rPr lang="en-GB" dirty="0"/>
              <a:t>We assume no background in quantitative methods (so apologies in advance for over-simplification)</a:t>
            </a:r>
          </a:p>
          <a:p>
            <a:endParaRPr lang="en-GB" dirty="0"/>
          </a:p>
          <a:p>
            <a:r>
              <a:rPr lang="en-GB" dirty="0"/>
              <a:t>By the end of the course participants will:</a:t>
            </a:r>
          </a:p>
          <a:p>
            <a:pPr lvl="1"/>
            <a:r>
              <a:rPr lang="en-GB" dirty="0"/>
              <a:t>Understand the reasoning underlying quantitative methods and their role in a pluralist approach to research</a:t>
            </a:r>
          </a:p>
          <a:p>
            <a:pPr lvl="1"/>
            <a:r>
              <a:rPr lang="en-GB" dirty="0"/>
              <a:t>Learn about basic design issues and how these inform methodological choices</a:t>
            </a:r>
          </a:p>
          <a:p>
            <a:pPr lvl="1"/>
            <a:r>
              <a:rPr lang="en-GB" dirty="0"/>
              <a:t>Be introduced to basic sampling decisions and techniques</a:t>
            </a:r>
          </a:p>
          <a:p>
            <a:pPr lvl="1"/>
            <a:r>
              <a:rPr lang="en-GB" dirty="0"/>
              <a:t>Learn how to go about designing a questionnaire and measure through simple scales</a:t>
            </a:r>
          </a:p>
          <a:p>
            <a:pPr lvl="1"/>
            <a:r>
              <a:rPr lang="en-GB" dirty="0"/>
              <a:t>Be aware of the possibilities of using existing data to answer research questions</a:t>
            </a:r>
          </a:p>
          <a:p>
            <a:pPr lvl="1"/>
            <a:r>
              <a:rPr lang="en-GB" dirty="0"/>
              <a:t>Learn about univariate and bivariate analysis</a:t>
            </a:r>
          </a:p>
          <a:p>
            <a:pPr lvl="1"/>
            <a:r>
              <a:rPr lang="en-GB" dirty="0"/>
              <a:t>Understand the concepts of central tendency and dispersion</a:t>
            </a:r>
          </a:p>
          <a:p>
            <a:pPr lvl="1"/>
            <a:r>
              <a:rPr lang="en-GB" dirty="0"/>
              <a:t>Learn how to use some simple descriptive statistics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bwMode="auto">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normAutofit/>
          </a:bodyPr>
          <a:lstStyle/>
          <a:p>
            <a:r>
              <a:rPr lang="en-GB" dirty="0"/>
              <a:t>Group Activity: Design and </a:t>
            </a:r>
            <a:r>
              <a:rPr lang="en-GB" dirty="0" smtClean="0"/>
              <a:t>Method</a:t>
            </a:r>
            <a:endParaRPr lang="en-GB" sz="3100" dirty="0"/>
          </a:p>
        </p:txBody>
      </p:sp>
      <p:sp>
        <p:nvSpPr>
          <p:cNvPr id="180227" name="Rectangle 3"/>
          <p:cNvSpPr>
            <a:spLocks noGrp="1" noChangeArrowheads="1"/>
          </p:cNvSpPr>
          <p:nvPr>
            <p:ph type="body" idx="1"/>
          </p:nvPr>
        </p:nvSpPr>
        <p:spPr/>
        <p:txBody>
          <a:bodyPr>
            <a:normAutofit fontScale="85000" lnSpcReduction="20000"/>
          </a:bodyPr>
          <a:lstStyle/>
          <a:p>
            <a:r>
              <a:rPr lang="en-GB" dirty="0"/>
              <a:t>How might we research these topics</a:t>
            </a:r>
            <a:r>
              <a:rPr lang="en-GB" dirty="0" smtClean="0"/>
              <a:t>?</a:t>
            </a:r>
          </a:p>
          <a:p>
            <a:pPr marL="0" indent="0">
              <a:buNone/>
            </a:pPr>
            <a:endParaRPr lang="en-GB" dirty="0"/>
          </a:p>
          <a:p>
            <a:pPr marL="914400" lvl="1" indent="-514350">
              <a:buFont typeface="+mj-lt"/>
              <a:buAutoNum type="alphaLcParenR"/>
            </a:pPr>
            <a:r>
              <a:rPr lang="en-GB" dirty="0" smtClean="0"/>
              <a:t>Attitudes</a:t>
            </a:r>
            <a:r>
              <a:rPr lang="en-GB" dirty="0"/>
              <a:t>/ problems concerning disabled access to government </a:t>
            </a:r>
            <a:r>
              <a:rPr lang="en-GB" dirty="0" smtClean="0"/>
              <a:t>buildings</a:t>
            </a:r>
          </a:p>
          <a:p>
            <a:pPr marL="914400" lvl="1" indent="-514350">
              <a:buFont typeface="+mj-lt"/>
              <a:buAutoNum type="alphaLcParenR"/>
            </a:pPr>
            <a:endParaRPr lang="en-GB" dirty="0" smtClean="0"/>
          </a:p>
          <a:p>
            <a:pPr marL="914400" lvl="1" indent="-514350">
              <a:buFont typeface="+mj-lt"/>
              <a:buAutoNum type="alphaLcParenR"/>
            </a:pPr>
            <a:r>
              <a:rPr lang="en-GB" dirty="0" smtClean="0"/>
              <a:t>Measuring </a:t>
            </a:r>
            <a:r>
              <a:rPr lang="en-GB" dirty="0"/>
              <a:t>household size and composition in </a:t>
            </a:r>
            <a:r>
              <a:rPr lang="en-GB" dirty="0" smtClean="0"/>
              <a:t>London</a:t>
            </a:r>
          </a:p>
          <a:p>
            <a:pPr marL="914400" lvl="1" indent="-514350">
              <a:buFont typeface="+mj-lt"/>
              <a:buAutoNum type="alphaLcParenR"/>
            </a:pPr>
            <a:endParaRPr lang="en-GB" dirty="0" smtClean="0"/>
          </a:p>
          <a:p>
            <a:pPr marL="914400" lvl="1" indent="-514350">
              <a:buFont typeface="+mj-lt"/>
              <a:buAutoNum type="alphaLcParenR"/>
            </a:pPr>
            <a:r>
              <a:rPr lang="en-GB" dirty="0" smtClean="0"/>
              <a:t>The </a:t>
            </a:r>
            <a:r>
              <a:rPr lang="en-GB" dirty="0"/>
              <a:t>experience of </a:t>
            </a:r>
            <a:r>
              <a:rPr lang="en-GB" dirty="0" smtClean="0"/>
              <a:t>widowhood</a:t>
            </a:r>
          </a:p>
          <a:p>
            <a:pPr marL="914400" lvl="1" indent="-514350">
              <a:buFont typeface="+mj-lt"/>
              <a:buAutoNum type="alphaLcParenR"/>
            </a:pPr>
            <a:endParaRPr lang="en-GB" dirty="0" smtClean="0"/>
          </a:p>
          <a:p>
            <a:pPr marL="914400" lvl="1" indent="-514350">
              <a:buFont typeface="+mj-lt"/>
              <a:buAutoNum type="alphaLcParenR"/>
            </a:pPr>
            <a:r>
              <a:rPr lang="en-GB" dirty="0" smtClean="0"/>
              <a:t>Public </a:t>
            </a:r>
            <a:r>
              <a:rPr lang="en-GB" dirty="0"/>
              <a:t>views on congestion </a:t>
            </a:r>
            <a:r>
              <a:rPr lang="en-GB" dirty="0" smtClean="0"/>
              <a:t>charging</a:t>
            </a:r>
          </a:p>
          <a:p>
            <a:pPr marL="914400" lvl="1" indent="-514350">
              <a:buFont typeface="+mj-lt"/>
              <a:buAutoNum type="alphaLcParenR"/>
            </a:pPr>
            <a:endParaRPr lang="en-GB" dirty="0" smtClean="0"/>
          </a:p>
          <a:p>
            <a:pPr marL="914400" lvl="1" indent="-514350">
              <a:buFont typeface="+mj-lt"/>
              <a:buAutoNum type="alphaLcParenR"/>
            </a:pPr>
            <a:r>
              <a:rPr lang="en-GB" dirty="0" smtClean="0"/>
              <a:t>The </a:t>
            </a:r>
            <a:r>
              <a:rPr lang="en-GB" dirty="0"/>
              <a:t>provision of sports facilities for young </a:t>
            </a:r>
            <a:r>
              <a:rPr lang="en-GB" dirty="0" smtClean="0"/>
              <a:t>people</a:t>
            </a:r>
            <a:endParaRPr lang="en-GB" dirty="0"/>
          </a:p>
        </p:txBody>
      </p:sp>
    </p:spTree>
    <p:extLst>
      <p:ext uri="{BB962C8B-B14F-4D97-AF65-F5344CB8AC3E}">
        <p14:creationId xmlns:p14="http://schemas.microsoft.com/office/powerpoint/2010/main" val="3797645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229600" cy="864096"/>
          </a:xfrm>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t>Lunch</a:t>
            </a:r>
          </a:p>
        </p:txBody>
      </p:sp>
    </p:spTree>
    <p:extLst>
      <p:ext uri="{BB962C8B-B14F-4D97-AF65-F5344CB8AC3E}">
        <p14:creationId xmlns:p14="http://schemas.microsoft.com/office/powerpoint/2010/main" val="2470576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79675"/>
            <a:ext cx="8229600" cy="769441"/>
          </a:xfrm>
        </p:spPr>
        <p:style>
          <a:lnRef idx="2">
            <a:schemeClr val="accent3">
              <a:shade val="50000"/>
            </a:schemeClr>
          </a:lnRef>
          <a:fillRef idx="1">
            <a:schemeClr val="accent3"/>
          </a:fillRef>
          <a:effectRef idx="0">
            <a:schemeClr val="accent3"/>
          </a:effectRef>
          <a:fontRef idx="minor">
            <a:schemeClr val="lt1"/>
          </a:fontRef>
        </p:style>
        <p:txBody>
          <a:bodyPr>
            <a:spAutoFit/>
          </a:bodyPr>
          <a:lstStyle/>
          <a:p>
            <a:r>
              <a:rPr lang="en-GB" dirty="0" smtClean="0"/>
              <a:t>Introduction to Sampling</a:t>
            </a:r>
            <a:endParaRPr lang="en-GB" dirty="0"/>
          </a:p>
        </p:txBody>
      </p:sp>
    </p:spTree>
    <p:extLst>
      <p:ext uri="{BB962C8B-B14F-4D97-AF65-F5344CB8AC3E}">
        <p14:creationId xmlns:p14="http://schemas.microsoft.com/office/powerpoint/2010/main" val="1296371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Sampling </a:t>
            </a:r>
            <a:r>
              <a:rPr lang="en-GB" dirty="0" smtClean="0"/>
              <a:t>Overview</a:t>
            </a:r>
            <a:endParaRPr lang="en-GB" dirty="0"/>
          </a:p>
        </p:txBody>
      </p:sp>
      <p:sp>
        <p:nvSpPr>
          <p:cNvPr id="3" name="Content Placeholder 2"/>
          <p:cNvSpPr>
            <a:spLocks noGrp="1"/>
          </p:cNvSpPr>
          <p:nvPr>
            <p:ph idx="1"/>
          </p:nvPr>
        </p:nvSpPr>
        <p:spPr>
          <a:xfrm>
            <a:off x="457200" y="1600201"/>
            <a:ext cx="8229600" cy="604663"/>
          </a:xfrm>
        </p:spPr>
        <p:txBody>
          <a:bodyPr>
            <a:normAutofit fontScale="77500" lnSpcReduction="20000"/>
          </a:bodyPr>
          <a:lstStyle/>
          <a:p>
            <a:r>
              <a:rPr lang="en-GB" dirty="0"/>
              <a:t>Essentially there are two groups of sampling techniques…</a:t>
            </a:r>
          </a:p>
        </p:txBody>
      </p:sp>
      <p:sp>
        <p:nvSpPr>
          <p:cNvPr id="4" name="TextBox 3"/>
          <p:cNvSpPr txBox="1"/>
          <p:nvPr/>
        </p:nvSpPr>
        <p:spPr>
          <a:xfrm>
            <a:off x="611560" y="2204864"/>
            <a:ext cx="3672408" cy="37240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b="1" dirty="0"/>
              <a:t>PROBABILITY SAMPLING</a:t>
            </a:r>
          </a:p>
          <a:p>
            <a:endParaRPr lang="en-GB" dirty="0"/>
          </a:p>
          <a:p>
            <a:pPr algn="ctr"/>
            <a:r>
              <a:rPr lang="en-GB" i="1" dirty="0"/>
              <a:t>Every individual in the population has as equal a chance of being sampled as anyone else</a:t>
            </a:r>
          </a:p>
          <a:p>
            <a:endParaRPr lang="en-GB" i="1" dirty="0"/>
          </a:p>
          <a:p>
            <a:pPr>
              <a:buFont typeface="Arial" pitchFamily="34" charset="0"/>
              <a:buChar char="•"/>
            </a:pPr>
            <a:r>
              <a:rPr lang="en-GB" dirty="0"/>
              <a:t>  Random Sample</a:t>
            </a:r>
          </a:p>
          <a:p>
            <a:pPr>
              <a:buFont typeface="Arial" pitchFamily="34" charset="0"/>
              <a:buChar char="•"/>
            </a:pPr>
            <a:endParaRPr lang="en-GB" dirty="0"/>
          </a:p>
          <a:p>
            <a:pPr>
              <a:buFont typeface="Arial" pitchFamily="34" charset="0"/>
              <a:buChar char="•"/>
            </a:pPr>
            <a:r>
              <a:rPr lang="en-GB" dirty="0"/>
              <a:t>  Systematic Sample</a:t>
            </a:r>
          </a:p>
          <a:p>
            <a:pPr>
              <a:buFont typeface="Arial" pitchFamily="34" charset="0"/>
              <a:buChar char="•"/>
            </a:pPr>
            <a:endParaRPr lang="en-GB" dirty="0"/>
          </a:p>
          <a:p>
            <a:pPr>
              <a:buFont typeface="Arial" pitchFamily="34" charset="0"/>
              <a:buChar char="•"/>
            </a:pPr>
            <a:r>
              <a:rPr lang="en-GB" dirty="0"/>
              <a:t>  Stratified Random Sample</a:t>
            </a:r>
          </a:p>
        </p:txBody>
      </p:sp>
      <p:sp>
        <p:nvSpPr>
          <p:cNvPr id="5" name="TextBox 4"/>
          <p:cNvSpPr txBox="1"/>
          <p:nvPr/>
        </p:nvSpPr>
        <p:spPr>
          <a:xfrm>
            <a:off x="4860032" y="2204864"/>
            <a:ext cx="3672408" cy="37240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800" b="1" dirty="0"/>
              <a:t>NON-PROBABILITY SAMPLING</a:t>
            </a:r>
          </a:p>
          <a:p>
            <a:endParaRPr lang="en-GB" dirty="0"/>
          </a:p>
          <a:p>
            <a:pPr algn="ctr"/>
            <a:r>
              <a:rPr lang="en-GB" i="1" dirty="0"/>
              <a:t>Some individuals in the population have a higher chance of being sampled than others</a:t>
            </a:r>
          </a:p>
          <a:p>
            <a:endParaRPr lang="en-GB" i="1" dirty="0"/>
          </a:p>
          <a:p>
            <a:pPr>
              <a:buFont typeface="Arial" pitchFamily="34" charset="0"/>
              <a:buChar char="•"/>
            </a:pPr>
            <a:r>
              <a:rPr lang="en-GB" dirty="0"/>
              <a:t>  Convenience Sample</a:t>
            </a:r>
          </a:p>
          <a:p>
            <a:pPr>
              <a:buFont typeface="Arial" pitchFamily="34" charset="0"/>
              <a:buChar char="•"/>
            </a:pPr>
            <a:endParaRPr lang="en-GB" dirty="0"/>
          </a:p>
          <a:p>
            <a:pPr>
              <a:buFont typeface="Arial" pitchFamily="34" charset="0"/>
              <a:buChar char="•"/>
            </a:pPr>
            <a:r>
              <a:rPr lang="en-GB" dirty="0"/>
              <a:t>  Snowball Sample</a:t>
            </a:r>
          </a:p>
          <a:p>
            <a:pPr>
              <a:buFont typeface="Arial" pitchFamily="34" charset="0"/>
              <a:buChar char="•"/>
            </a:pPr>
            <a:endParaRPr lang="en-GB" dirty="0"/>
          </a:p>
          <a:p>
            <a:pPr>
              <a:buFont typeface="Arial" pitchFamily="34" charset="0"/>
              <a:buChar char="•"/>
            </a:pPr>
            <a:r>
              <a:rPr lang="en-GB" dirty="0"/>
              <a:t>  Quota Sample (e.g. by sex, age)</a:t>
            </a:r>
          </a:p>
        </p:txBody>
      </p:sp>
      <p:sp>
        <p:nvSpPr>
          <p:cNvPr id="6" name="TextBox 5"/>
          <p:cNvSpPr txBox="1"/>
          <p:nvPr/>
        </p:nvSpPr>
        <p:spPr>
          <a:xfrm>
            <a:off x="611560" y="6093296"/>
            <a:ext cx="367240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dirty="0">
                <a:solidFill>
                  <a:schemeClr val="tx1"/>
                </a:solidFill>
              </a:rPr>
              <a:t>Truly ‘random’ is very hard to achieve</a:t>
            </a:r>
          </a:p>
        </p:txBody>
      </p:sp>
      <p:sp>
        <p:nvSpPr>
          <p:cNvPr id="7" name="TextBox 6"/>
          <p:cNvSpPr txBox="1"/>
          <p:nvPr/>
        </p:nvSpPr>
        <p:spPr>
          <a:xfrm>
            <a:off x="4860032" y="6093296"/>
            <a:ext cx="3672408"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dirty="0">
                <a:solidFill>
                  <a:schemeClr val="tx1"/>
                </a:solidFill>
              </a:rPr>
              <a:t>Quota aims to emulate probability</a:t>
            </a:r>
          </a:p>
        </p:txBody>
      </p:sp>
    </p:spTree>
    <p:extLst>
      <p:ext uri="{BB962C8B-B14F-4D97-AF65-F5344CB8AC3E}">
        <p14:creationId xmlns:p14="http://schemas.microsoft.com/office/powerpoint/2010/main" val="78096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body" idx="1"/>
          </p:nvPr>
        </p:nvSpPr>
        <p:spPr>
          <a:xfrm>
            <a:off x="467544" y="333375"/>
            <a:ext cx="8208912" cy="942975"/>
          </a:xfrm>
          <a:ln/>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gn="ctr">
              <a:buNone/>
            </a:pPr>
            <a:r>
              <a:rPr lang="en-GB" sz="4000" b="1" dirty="0">
                <a:solidFill>
                  <a:schemeClr val="bg1"/>
                </a:solidFill>
                <a:latin typeface="Arial Unicode MS" pitchFamily="34" charset="-128"/>
              </a:rPr>
              <a:t> </a:t>
            </a:r>
            <a:r>
              <a:rPr lang="en-GB" sz="4000" dirty="0"/>
              <a:t>Probability </a:t>
            </a:r>
            <a:r>
              <a:rPr lang="en-GB" sz="4000" dirty="0" smtClean="0"/>
              <a:t>Sampling</a:t>
            </a:r>
            <a:endParaRPr lang="en-GB" sz="4000" b="1" dirty="0">
              <a:solidFill>
                <a:schemeClr val="bg1"/>
              </a:solidFill>
              <a:latin typeface="Arial Unicode MS" pitchFamily="34" charset="-128"/>
            </a:endParaRPr>
          </a:p>
        </p:txBody>
      </p:sp>
      <p:sp>
        <p:nvSpPr>
          <p:cNvPr id="20486" name="Rectangle 6"/>
          <p:cNvSpPr>
            <a:spLocks noChangeArrowheads="1"/>
          </p:cNvSpPr>
          <p:nvPr/>
        </p:nvSpPr>
        <p:spPr bwMode="auto">
          <a:xfrm>
            <a:off x="467543" y="1606550"/>
            <a:ext cx="8208913" cy="4846786"/>
          </a:xfrm>
          <a:prstGeom prst="rect">
            <a:avLst/>
          </a:prstGeom>
          <a:noFill/>
          <a:ln w="9525">
            <a:noFill/>
            <a:miter lim="800000"/>
            <a:headEnd/>
            <a:tailEnd/>
          </a:ln>
          <a:effectLst/>
        </p:spPr>
        <p:txBody>
          <a:bodyPr/>
          <a:lstStyle/>
          <a:p>
            <a:pPr marL="342900" indent="-342900">
              <a:lnSpc>
                <a:spcPct val="90000"/>
              </a:lnSpc>
              <a:spcBef>
                <a:spcPct val="20000"/>
              </a:spcBef>
              <a:spcAft>
                <a:spcPts val="600"/>
              </a:spcAft>
              <a:buSzPct val="75000"/>
              <a:buFont typeface="Arial" panose="020B0604020202020204" pitchFamily="34" charset="0"/>
              <a:buChar char="•"/>
            </a:pPr>
            <a:r>
              <a:rPr lang="en-GB" sz="2400" dirty="0"/>
              <a:t>First select the </a:t>
            </a:r>
            <a:r>
              <a:rPr lang="en-GB" sz="2400" i="1" dirty="0"/>
              <a:t>population</a:t>
            </a:r>
            <a:r>
              <a:rPr lang="en-GB" sz="2400" dirty="0"/>
              <a:t>, then consider the </a:t>
            </a:r>
            <a:r>
              <a:rPr lang="en-GB" sz="2400" i="1" dirty="0" smtClean="0"/>
              <a:t>sample</a:t>
            </a:r>
            <a:endParaRPr lang="en-GB" sz="2400" dirty="0"/>
          </a:p>
          <a:p>
            <a:pPr marL="342900" indent="-342900">
              <a:lnSpc>
                <a:spcPct val="90000"/>
              </a:lnSpc>
              <a:spcBef>
                <a:spcPct val="20000"/>
              </a:spcBef>
              <a:spcAft>
                <a:spcPts val="600"/>
              </a:spcAft>
              <a:buSzPct val="75000"/>
              <a:buFont typeface="Arial" panose="020B0604020202020204" pitchFamily="34" charset="0"/>
              <a:buChar char="•"/>
            </a:pPr>
            <a:r>
              <a:rPr lang="en-GB" sz="2400" dirty="0"/>
              <a:t>Everyone in the population should have an equal chance of </a:t>
            </a:r>
            <a:r>
              <a:rPr lang="en-GB" sz="2400" dirty="0" smtClean="0"/>
              <a:t>selection</a:t>
            </a:r>
            <a:endParaRPr lang="en-GB" sz="2400" dirty="0"/>
          </a:p>
          <a:p>
            <a:pPr marL="342900" indent="-342900">
              <a:lnSpc>
                <a:spcPct val="90000"/>
              </a:lnSpc>
              <a:spcBef>
                <a:spcPct val="20000"/>
              </a:spcBef>
              <a:spcAft>
                <a:spcPts val="600"/>
              </a:spcAft>
              <a:buSzPct val="75000"/>
              <a:buFont typeface="Arial" panose="020B0604020202020204" pitchFamily="34" charset="0"/>
              <a:buChar char="•"/>
            </a:pPr>
            <a:r>
              <a:rPr lang="en-GB" sz="2400" dirty="0"/>
              <a:t>Requires a sample </a:t>
            </a:r>
            <a:r>
              <a:rPr lang="en-GB" sz="2400" dirty="0" smtClean="0"/>
              <a:t>frame</a:t>
            </a:r>
            <a:endParaRPr lang="en-GB" sz="2400" dirty="0"/>
          </a:p>
          <a:p>
            <a:pPr marL="342900" indent="-342900">
              <a:lnSpc>
                <a:spcPct val="90000"/>
              </a:lnSpc>
              <a:spcBef>
                <a:spcPct val="20000"/>
              </a:spcBef>
              <a:spcAft>
                <a:spcPts val="600"/>
              </a:spcAft>
              <a:buSzPct val="75000"/>
              <a:buFont typeface="Arial" panose="020B0604020202020204" pitchFamily="34" charset="0"/>
              <a:buChar char="•"/>
            </a:pPr>
            <a:r>
              <a:rPr lang="en-GB" sz="2400" dirty="0"/>
              <a:t>Types of selection.  Random numbers, random start, random walk etc.  </a:t>
            </a:r>
          </a:p>
          <a:p>
            <a:pPr marL="342900" indent="-342900">
              <a:lnSpc>
                <a:spcPct val="90000"/>
              </a:lnSpc>
              <a:spcBef>
                <a:spcPct val="20000"/>
              </a:spcBef>
              <a:spcAft>
                <a:spcPts val="600"/>
              </a:spcAft>
              <a:buSzPct val="75000"/>
              <a:buFont typeface="Arial" panose="020B0604020202020204" pitchFamily="34" charset="0"/>
              <a:buChar char="•"/>
            </a:pPr>
            <a:r>
              <a:rPr lang="en-GB" sz="2400" dirty="0"/>
              <a:t>Size and Proportionality. A small sample of a large population may be more representative than a large sample of a small </a:t>
            </a:r>
            <a:r>
              <a:rPr lang="en-GB" sz="2400" dirty="0" smtClean="0"/>
              <a:t>population</a:t>
            </a:r>
            <a:endParaRPr lang="en-GB" sz="2400" dirty="0"/>
          </a:p>
          <a:p>
            <a:pPr marL="342900" indent="-342900">
              <a:lnSpc>
                <a:spcPct val="90000"/>
              </a:lnSpc>
              <a:spcBef>
                <a:spcPct val="20000"/>
              </a:spcBef>
              <a:spcAft>
                <a:spcPts val="600"/>
              </a:spcAft>
              <a:buSzPct val="75000"/>
              <a:buFont typeface="Arial" panose="020B0604020202020204" pitchFamily="34" charset="0"/>
              <a:buChar char="•"/>
            </a:pPr>
            <a:r>
              <a:rPr lang="en-GB" sz="2400" dirty="0"/>
              <a:t>Homogeneity - v </a:t>
            </a:r>
            <a:r>
              <a:rPr lang="en-GB" sz="2400" dirty="0" smtClean="0"/>
              <a:t>– heterogeneity</a:t>
            </a:r>
            <a:endParaRPr lang="en-GB" sz="2400" dirty="0"/>
          </a:p>
          <a:p>
            <a:pPr marL="342900" indent="-342900">
              <a:lnSpc>
                <a:spcPct val="90000"/>
              </a:lnSpc>
              <a:spcBef>
                <a:spcPct val="20000"/>
              </a:spcBef>
              <a:spcAft>
                <a:spcPts val="600"/>
              </a:spcAft>
              <a:buSzPct val="75000"/>
              <a:buFont typeface="Arial" panose="020B0604020202020204" pitchFamily="34" charset="0"/>
              <a:buChar char="•"/>
            </a:pPr>
            <a:r>
              <a:rPr lang="en-GB" sz="2400" dirty="0"/>
              <a:t>‘Booster’ samples for under-represented groups</a:t>
            </a:r>
          </a:p>
        </p:txBody>
      </p:sp>
    </p:spTree>
    <p:extLst>
      <p:ext uri="{BB962C8B-B14F-4D97-AF65-F5344CB8AC3E}">
        <p14:creationId xmlns:p14="http://schemas.microsoft.com/office/powerpoint/2010/main" val="592474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bwMode="auto">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a:bodyPr>
          <a:lstStyle/>
          <a:p>
            <a:r>
              <a:rPr lang="en-GB" dirty="0" smtClean="0">
                <a:solidFill>
                  <a:schemeClr val="bg1"/>
                </a:solidFill>
              </a:rPr>
              <a:t>Accuracy and Confidence</a:t>
            </a:r>
            <a:endParaRPr lang="en-GB" dirty="0">
              <a:solidFill>
                <a:schemeClr val="bg1"/>
              </a:solidFill>
            </a:endParaRPr>
          </a:p>
        </p:txBody>
      </p:sp>
      <p:sp>
        <p:nvSpPr>
          <p:cNvPr id="21510" name="Rectangle 6"/>
          <p:cNvSpPr>
            <a:spLocks noGrp="1" noChangeArrowheads="1"/>
          </p:cNvSpPr>
          <p:nvPr>
            <p:ph type="body" idx="1"/>
          </p:nvPr>
        </p:nvSpPr>
        <p:spPr>
          <a:xfrm>
            <a:off x="467544" y="1695450"/>
            <a:ext cx="8208912" cy="4887912"/>
          </a:xfrm>
          <a:noFill/>
          <a:ln/>
        </p:spPr>
        <p:txBody>
          <a:bodyPr>
            <a:noAutofit/>
          </a:bodyPr>
          <a:lstStyle/>
          <a:p>
            <a:pPr>
              <a:lnSpc>
                <a:spcPct val="80000"/>
              </a:lnSpc>
              <a:spcAft>
                <a:spcPts val="600"/>
              </a:spcAft>
              <a:buSzPct val="100000"/>
              <a:buFont typeface="Arial"/>
              <a:buChar char="•"/>
            </a:pPr>
            <a:r>
              <a:rPr lang="en-GB" sz="2800" dirty="0"/>
              <a:t>Accuracy of a sample assessed through the     confidence level and the amount of </a:t>
            </a:r>
            <a:r>
              <a:rPr lang="en-GB" sz="2800" dirty="0" smtClean="0"/>
              <a:t>error </a:t>
            </a:r>
            <a:endParaRPr lang="en-GB" sz="2800" dirty="0"/>
          </a:p>
          <a:p>
            <a:pPr>
              <a:lnSpc>
                <a:spcPct val="80000"/>
              </a:lnSpc>
              <a:spcAft>
                <a:spcPts val="600"/>
              </a:spcAft>
              <a:buSzPct val="100000"/>
              <a:buFont typeface="Arial"/>
              <a:buChar char="•"/>
            </a:pPr>
            <a:r>
              <a:rPr lang="en-GB" sz="2800" dirty="0"/>
              <a:t>Confidence level usually set at 95%.  </a:t>
            </a:r>
            <a:r>
              <a:rPr lang="en-GB" sz="2800" dirty="0" err="1" smtClean="0"/>
              <a:t>E.g</a:t>
            </a:r>
            <a:r>
              <a:rPr lang="is-IS" sz="2800" dirty="0" smtClean="0"/>
              <a:t>….</a:t>
            </a:r>
            <a:endParaRPr lang="en-GB" sz="2800" dirty="0"/>
          </a:p>
          <a:p>
            <a:pPr lvl="1">
              <a:lnSpc>
                <a:spcPct val="80000"/>
              </a:lnSpc>
              <a:spcAft>
                <a:spcPts val="600"/>
              </a:spcAft>
              <a:buFont typeface="Arial"/>
              <a:buChar char="•"/>
            </a:pPr>
            <a:r>
              <a:rPr lang="en-GB" sz="2400" dirty="0" smtClean="0"/>
              <a:t>Labour </a:t>
            </a:r>
            <a:r>
              <a:rPr lang="en-GB" sz="2400" dirty="0"/>
              <a:t>41%</a:t>
            </a:r>
          </a:p>
          <a:p>
            <a:pPr lvl="1">
              <a:lnSpc>
                <a:spcPct val="80000"/>
              </a:lnSpc>
              <a:spcAft>
                <a:spcPts val="600"/>
              </a:spcAft>
              <a:buFont typeface="Arial"/>
              <a:buChar char="•"/>
            </a:pPr>
            <a:r>
              <a:rPr lang="en-GB" sz="2400" dirty="0" smtClean="0"/>
              <a:t>Conservative </a:t>
            </a:r>
            <a:r>
              <a:rPr lang="en-GB" sz="2400" dirty="0"/>
              <a:t>39%</a:t>
            </a:r>
          </a:p>
          <a:p>
            <a:pPr lvl="1">
              <a:lnSpc>
                <a:spcPct val="80000"/>
              </a:lnSpc>
              <a:spcAft>
                <a:spcPts val="600"/>
              </a:spcAft>
              <a:buFont typeface="Arial"/>
              <a:buChar char="•"/>
            </a:pPr>
            <a:r>
              <a:rPr lang="en-GB" sz="2400" dirty="0" smtClean="0"/>
              <a:t>Liberal </a:t>
            </a:r>
            <a:r>
              <a:rPr lang="en-GB" sz="2400" dirty="0"/>
              <a:t>Democrat 14%</a:t>
            </a:r>
          </a:p>
          <a:p>
            <a:pPr lvl="1">
              <a:lnSpc>
                <a:spcPct val="80000"/>
              </a:lnSpc>
              <a:spcAft>
                <a:spcPts val="600"/>
              </a:spcAft>
              <a:buFont typeface="Arial"/>
              <a:buChar char="•"/>
            </a:pPr>
            <a:r>
              <a:rPr lang="en-GB" sz="2400" dirty="0" smtClean="0"/>
              <a:t>Other </a:t>
            </a:r>
            <a:r>
              <a:rPr lang="en-GB" sz="2400" dirty="0"/>
              <a:t>6%</a:t>
            </a:r>
          </a:p>
          <a:p>
            <a:pPr lvl="1">
              <a:lnSpc>
                <a:spcPct val="80000"/>
              </a:lnSpc>
              <a:spcAft>
                <a:spcPts val="600"/>
              </a:spcAft>
              <a:buFont typeface="Arial"/>
              <a:buChar char="•"/>
            </a:pPr>
            <a:r>
              <a:rPr lang="en-GB" sz="2400" dirty="0" smtClean="0"/>
              <a:t>+/- </a:t>
            </a:r>
            <a:r>
              <a:rPr lang="en-GB" sz="2400" dirty="0"/>
              <a:t>3% at 95% confidence </a:t>
            </a:r>
            <a:r>
              <a:rPr lang="en-GB" sz="2400" dirty="0" smtClean="0"/>
              <a:t>level</a:t>
            </a:r>
            <a:endParaRPr lang="en-GB" sz="2800" dirty="0"/>
          </a:p>
          <a:p>
            <a:pPr>
              <a:lnSpc>
                <a:spcPct val="80000"/>
              </a:lnSpc>
              <a:spcAft>
                <a:spcPts val="600"/>
              </a:spcAft>
            </a:pPr>
            <a:r>
              <a:rPr lang="en-GB" sz="2800" dirty="0"/>
              <a:t>Thus 95% of the time we can be comfortable that the sample reflects the population by + or – 3%.  Is the election too close to call?</a:t>
            </a:r>
          </a:p>
          <a:p>
            <a:pPr marL="0" indent="0">
              <a:lnSpc>
                <a:spcPct val="80000"/>
              </a:lnSpc>
              <a:spcAft>
                <a:spcPts val="600"/>
              </a:spcAft>
              <a:buFontTx/>
              <a:buNone/>
            </a:pPr>
            <a:endParaRPr lang="en-GB" sz="2800" dirty="0"/>
          </a:p>
        </p:txBody>
      </p:sp>
    </p:spTree>
    <p:extLst>
      <p:ext uri="{BB962C8B-B14F-4D97-AF65-F5344CB8AC3E}">
        <p14:creationId xmlns:p14="http://schemas.microsoft.com/office/powerpoint/2010/main" val="1356311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Grp="1" noChangeArrowheads="1"/>
          </p:cNvSpPr>
          <p:nvPr>
            <p:ph type="title"/>
          </p:nvPr>
        </p:nvSpPr>
        <p:spPr bwMode="auto">
          <a:xfrm>
            <a:off x="457200" y="274638"/>
            <a:ext cx="8229600" cy="758824"/>
          </a:xfr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normAutofit fontScale="90000"/>
          </a:bodyPr>
          <a:lstStyle/>
          <a:p>
            <a:r>
              <a:rPr lang="en-GB" sz="3600" b="1" dirty="0" smtClean="0">
                <a:latin typeface="Arial Unicode MS" pitchFamily="34" charset="-128"/>
              </a:rPr>
              <a:t>Sam</a:t>
            </a:r>
            <a:r>
              <a:rPr lang="en-GB" dirty="0" smtClean="0"/>
              <a:t>ple </a:t>
            </a:r>
            <a:r>
              <a:rPr lang="en-GB" dirty="0"/>
              <a:t>S</a:t>
            </a:r>
            <a:r>
              <a:rPr lang="en-GB" dirty="0" smtClean="0"/>
              <a:t>ize </a:t>
            </a:r>
            <a:r>
              <a:rPr lang="en-GB" dirty="0"/>
              <a:t>at 95% </a:t>
            </a:r>
            <a:r>
              <a:rPr lang="en-GB" dirty="0" smtClean="0"/>
              <a:t>Confidence </a:t>
            </a:r>
            <a:r>
              <a:rPr lang="en-GB" dirty="0"/>
              <a:t>L</a:t>
            </a:r>
            <a:r>
              <a:rPr lang="en-GB" dirty="0" smtClean="0"/>
              <a:t>evel</a:t>
            </a:r>
            <a:endParaRPr lang="en-GB" sz="3600" b="1" dirty="0">
              <a:solidFill>
                <a:schemeClr val="bg1"/>
              </a:solidFill>
              <a:latin typeface="Arial Unicode MS" pitchFamily="34" charset="-128"/>
            </a:endParaRPr>
          </a:p>
        </p:txBody>
      </p:sp>
      <p:graphicFrame>
        <p:nvGraphicFramePr>
          <p:cNvPr id="22535" name="Object 7"/>
          <p:cNvGraphicFramePr>
            <a:graphicFrameLocks noGrp="1" noChangeAspect="1"/>
          </p:cNvGraphicFramePr>
          <p:nvPr>
            <p:ph idx="1"/>
            <p:extLst>
              <p:ext uri="{D42A27DB-BD31-4B8C-83A1-F6EECF244321}">
                <p14:modId xmlns:p14="http://schemas.microsoft.com/office/powerpoint/2010/main" val="4230637626"/>
              </p:ext>
            </p:extLst>
          </p:nvPr>
        </p:nvGraphicFramePr>
        <p:xfrm>
          <a:off x="3203848" y="2060848"/>
          <a:ext cx="5411394" cy="3600400"/>
        </p:xfrm>
        <a:graphic>
          <a:graphicData uri="http://schemas.openxmlformats.org/presentationml/2006/ole">
            <mc:AlternateContent xmlns:mc="http://schemas.openxmlformats.org/markup-compatibility/2006">
              <mc:Choice xmlns:v="urn:schemas-microsoft-com:vml" Requires="v">
                <p:oleObj spid="_x0000_s1093" name="Document" r:id="rId3" imgW="5440680" imgH="3924850" progId="Word.Document.8">
                  <p:embed/>
                </p:oleObj>
              </mc:Choice>
              <mc:Fallback>
                <p:oleObj name="Document" r:id="rId3" imgW="5440680" imgH="3924850" progId="Word.Document.8">
                  <p:embed/>
                  <p:pic>
                    <p:nvPicPr>
                      <p:cNvPr id="225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060848"/>
                        <a:ext cx="5411394" cy="3600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156690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827088" y="1641475"/>
            <a:ext cx="7772400" cy="4105275"/>
          </a:xfrm>
        </p:spPr>
        <p:txBody>
          <a:bodyPr/>
          <a:lstStyle/>
          <a:p>
            <a:pPr>
              <a:lnSpc>
                <a:spcPct val="90000"/>
              </a:lnSpc>
              <a:buFontTx/>
              <a:buNone/>
            </a:pPr>
            <a:r>
              <a:rPr lang="en-GB" sz="1400"/>
              <a:t>				</a:t>
            </a:r>
            <a:endParaRPr lang="en-GB" sz="1200">
              <a:latin typeface="Palatino Linotype" pitchFamily="18" charset="0"/>
            </a:endParaRPr>
          </a:p>
        </p:txBody>
      </p:sp>
      <p:sp>
        <p:nvSpPr>
          <p:cNvPr id="26628" name="Rectangle 4"/>
          <p:cNvSpPr>
            <a:spLocks noGrp="1" noChangeArrowheads="1"/>
          </p:cNvSpPr>
          <p:nvPr>
            <p:ph type="title"/>
          </p:nvPr>
        </p:nvSpPr>
        <p:spPr bwMode="auto">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r>
              <a:rPr lang="en-GB" dirty="0">
                <a:solidFill>
                  <a:schemeClr val="bg1"/>
                </a:solidFill>
              </a:rPr>
              <a:t>Sampling </a:t>
            </a:r>
            <a:r>
              <a:rPr lang="en-GB" dirty="0" smtClean="0">
                <a:solidFill>
                  <a:schemeClr val="bg1"/>
                </a:solidFill>
              </a:rPr>
              <a:t>Considerations</a:t>
            </a:r>
            <a:endParaRPr lang="en-GB" dirty="0">
              <a:solidFill>
                <a:schemeClr val="bg1"/>
              </a:solidFill>
            </a:endParaRPr>
          </a:p>
        </p:txBody>
      </p:sp>
      <p:sp>
        <p:nvSpPr>
          <p:cNvPr id="26629" name="Rectangle 5"/>
          <p:cNvSpPr>
            <a:spLocks noChangeArrowheads="1"/>
          </p:cNvSpPr>
          <p:nvPr/>
        </p:nvSpPr>
        <p:spPr bwMode="auto">
          <a:xfrm>
            <a:off x="457200" y="1600200"/>
            <a:ext cx="8229600" cy="4853136"/>
          </a:xfrm>
          <a:prstGeom prst="rect">
            <a:avLst/>
          </a:prstGeom>
          <a:noFill/>
          <a:ln w="9525">
            <a:noFill/>
            <a:miter lim="800000"/>
            <a:headEnd/>
            <a:tailEnd/>
          </a:ln>
          <a:effectLst/>
        </p:spPr>
        <p:txBody>
          <a:bodyPr/>
          <a:lstStyle/>
          <a:p>
            <a:pPr marL="457200" indent="-457200">
              <a:lnSpc>
                <a:spcPct val="90000"/>
              </a:lnSpc>
              <a:spcBef>
                <a:spcPct val="20000"/>
              </a:spcBef>
              <a:spcAft>
                <a:spcPts val="600"/>
              </a:spcAft>
              <a:buSzPct val="100000"/>
              <a:buFont typeface="Arial" panose="020B0604020202020204" pitchFamily="34" charset="0"/>
              <a:buChar char="•"/>
            </a:pPr>
            <a:r>
              <a:rPr lang="en-GB" altLang="zh-TW" sz="2800" dirty="0">
                <a:ea typeface="新細明體" pitchFamily="18" charset="-120"/>
              </a:rPr>
              <a:t>Increasing the size of a small sample can significantly reduce sampling error.  If you increase a sample size from 100 to 156 sampling error can be reduced by 2</a:t>
            </a:r>
            <a:r>
              <a:rPr lang="en-GB" altLang="zh-TW" sz="2800" dirty="0" smtClean="0">
                <a:ea typeface="新細明體" pitchFamily="18" charset="-120"/>
              </a:rPr>
              <a:t>%</a:t>
            </a:r>
            <a:endParaRPr lang="en-GB" altLang="zh-TW" sz="2800" dirty="0">
              <a:ea typeface="新細明體" pitchFamily="18" charset="-120"/>
            </a:endParaRPr>
          </a:p>
          <a:p>
            <a:pPr marL="457200" indent="-457200">
              <a:lnSpc>
                <a:spcPct val="90000"/>
              </a:lnSpc>
              <a:spcBef>
                <a:spcPct val="20000"/>
              </a:spcBef>
              <a:spcAft>
                <a:spcPts val="600"/>
              </a:spcAft>
              <a:buSzPct val="100000"/>
              <a:buFont typeface="Arial" panose="020B0604020202020204" pitchFamily="34" charset="0"/>
              <a:buChar char="•"/>
            </a:pPr>
            <a:r>
              <a:rPr lang="en-GB" altLang="zh-TW" sz="2800" dirty="0">
                <a:ea typeface="新細明體" pitchFamily="18" charset="-120"/>
              </a:rPr>
              <a:t>But……as samples get very big, there are diminishing returns –v- resource </a:t>
            </a:r>
            <a:r>
              <a:rPr lang="en-GB" altLang="zh-TW" sz="2800" dirty="0" smtClean="0">
                <a:ea typeface="新細明體" pitchFamily="18" charset="-120"/>
              </a:rPr>
              <a:t>costs</a:t>
            </a:r>
            <a:endParaRPr lang="en-GB" altLang="zh-TW" sz="2800" dirty="0">
              <a:ea typeface="新細明體" pitchFamily="18" charset="-120"/>
            </a:endParaRPr>
          </a:p>
          <a:p>
            <a:pPr marL="457200" indent="-457200">
              <a:lnSpc>
                <a:spcPct val="90000"/>
              </a:lnSpc>
              <a:spcBef>
                <a:spcPct val="20000"/>
              </a:spcBef>
              <a:spcAft>
                <a:spcPts val="600"/>
              </a:spcAft>
              <a:buSzPct val="100000"/>
              <a:buFont typeface="Arial" panose="020B0604020202020204" pitchFamily="34" charset="0"/>
              <a:buChar char="•"/>
            </a:pPr>
            <a:r>
              <a:rPr lang="en-GB" sz="2800" dirty="0"/>
              <a:t>Calculations are for a simple probability </a:t>
            </a:r>
            <a:r>
              <a:rPr lang="en-GB" sz="2800" dirty="0" smtClean="0"/>
              <a:t>sample</a:t>
            </a:r>
            <a:endParaRPr lang="en-GB" sz="2800" dirty="0"/>
          </a:p>
          <a:p>
            <a:pPr marL="457200" indent="-457200">
              <a:lnSpc>
                <a:spcPct val="90000"/>
              </a:lnSpc>
              <a:spcBef>
                <a:spcPct val="20000"/>
              </a:spcBef>
              <a:spcAft>
                <a:spcPts val="600"/>
              </a:spcAft>
              <a:buSzPct val="100000"/>
              <a:buFont typeface="Arial" panose="020B0604020202020204" pitchFamily="34" charset="0"/>
              <a:buChar char="•"/>
            </a:pPr>
            <a:r>
              <a:rPr lang="en-GB" sz="2800" dirty="0"/>
              <a:t>May need to </a:t>
            </a:r>
            <a:r>
              <a:rPr lang="en-GB" sz="2800" dirty="0" smtClean="0"/>
              <a:t>stratify</a:t>
            </a:r>
            <a:endParaRPr lang="en-GB" sz="2800" dirty="0"/>
          </a:p>
          <a:p>
            <a:pPr marL="457200" indent="-457200">
              <a:lnSpc>
                <a:spcPct val="90000"/>
              </a:lnSpc>
              <a:spcBef>
                <a:spcPct val="20000"/>
              </a:spcBef>
              <a:spcAft>
                <a:spcPts val="600"/>
              </a:spcAft>
              <a:buSzPct val="100000"/>
              <a:buFont typeface="Arial" panose="020B0604020202020204" pitchFamily="34" charset="0"/>
              <a:buChar char="•"/>
            </a:pPr>
            <a:r>
              <a:rPr lang="en-GB" sz="2800" dirty="0"/>
              <a:t>May need to over sample certain </a:t>
            </a:r>
            <a:r>
              <a:rPr lang="en-GB" sz="2800" dirty="0" smtClean="0"/>
              <a:t>groups</a:t>
            </a:r>
            <a:endParaRPr lang="en-GB" sz="2800" dirty="0"/>
          </a:p>
          <a:p>
            <a:pPr marL="457200" indent="-457200">
              <a:lnSpc>
                <a:spcPct val="90000"/>
              </a:lnSpc>
              <a:spcBef>
                <a:spcPct val="20000"/>
              </a:spcBef>
              <a:spcAft>
                <a:spcPts val="600"/>
              </a:spcAft>
              <a:buSzPct val="100000"/>
              <a:buFont typeface="Arial" panose="020B0604020202020204" pitchFamily="34" charset="0"/>
              <a:buChar char="•"/>
            </a:pPr>
            <a:r>
              <a:rPr lang="en-GB" sz="2800" dirty="0"/>
              <a:t>May need to use quota or other sampling </a:t>
            </a:r>
            <a:r>
              <a:rPr lang="en-GB" sz="2800" dirty="0" smtClean="0"/>
              <a:t>strategy</a:t>
            </a:r>
            <a:endParaRPr lang="en-GB" sz="2800" dirty="0"/>
          </a:p>
        </p:txBody>
      </p:sp>
    </p:spTree>
    <p:extLst>
      <p:ext uri="{BB962C8B-B14F-4D97-AF65-F5344CB8AC3E}">
        <p14:creationId xmlns:p14="http://schemas.microsoft.com/office/powerpoint/2010/main" val="321513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dirty="0"/>
              <a:t>Sampling </a:t>
            </a:r>
            <a:r>
              <a:rPr lang="en-GB" dirty="0" smtClean="0"/>
              <a:t>Problems</a:t>
            </a:r>
            <a:br>
              <a:rPr lang="en-GB" dirty="0" smtClean="0"/>
            </a:br>
            <a:r>
              <a:rPr lang="en-GB" dirty="0" smtClean="0"/>
              <a:t>(</a:t>
            </a:r>
            <a:r>
              <a:rPr lang="en-GB" dirty="0"/>
              <a:t>not an exhaustive list!)</a:t>
            </a:r>
          </a:p>
        </p:txBody>
      </p:sp>
      <p:sp>
        <p:nvSpPr>
          <p:cNvPr id="3" name="Content Placeholder 2"/>
          <p:cNvSpPr>
            <a:spLocks noGrp="1"/>
          </p:cNvSpPr>
          <p:nvPr>
            <p:ph idx="1"/>
          </p:nvPr>
        </p:nvSpPr>
        <p:spPr>
          <a:xfrm>
            <a:off x="457200" y="1600200"/>
            <a:ext cx="8229600" cy="4925144"/>
          </a:xfrm>
        </p:spPr>
        <p:txBody>
          <a:bodyPr>
            <a:normAutofit fontScale="32500" lnSpcReduction="20000"/>
          </a:bodyPr>
          <a:lstStyle/>
          <a:p>
            <a:pPr>
              <a:lnSpc>
                <a:spcPct val="120000"/>
              </a:lnSpc>
              <a:spcAft>
                <a:spcPts val="600"/>
              </a:spcAft>
              <a:buSzPct val="100000"/>
              <a:buFont typeface="Arial"/>
              <a:buChar char="•"/>
            </a:pPr>
            <a:r>
              <a:rPr lang="en-GB" altLang="zh-TW" sz="7400" dirty="0" smtClean="0">
                <a:latin typeface="Arial" panose="020B0604020202020204" pitchFamily="34" charset="0"/>
                <a:cs typeface="Arial" panose="020B0604020202020204" pitchFamily="34" charset="0"/>
              </a:rPr>
              <a:t>No </a:t>
            </a:r>
            <a:r>
              <a:rPr lang="en-GB" altLang="zh-TW" sz="7400" dirty="0">
                <a:latin typeface="Arial" panose="020B0604020202020204" pitchFamily="34" charset="0"/>
                <a:cs typeface="Arial" panose="020B0604020202020204" pitchFamily="34" charset="0"/>
              </a:rPr>
              <a:t>/ Incomplete sampling frame</a:t>
            </a:r>
          </a:p>
          <a:p>
            <a:pPr>
              <a:lnSpc>
                <a:spcPct val="120000"/>
              </a:lnSpc>
              <a:spcAft>
                <a:spcPts val="600"/>
              </a:spcAft>
              <a:buSzPct val="100000"/>
              <a:buFont typeface="Arial"/>
              <a:buChar char="•"/>
            </a:pPr>
            <a:r>
              <a:rPr lang="en-GB" sz="7400" dirty="0" smtClean="0">
                <a:latin typeface="Arial" panose="020B0604020202020204" pitchFamily="34" charset="0"/>
                <a:cs typeface="Arial" panose="020B0604020202020204" pitchFamily="34" charset="0"/>
              </a:rPr>
              <a:t>What </a:t>
            </a:r>
            <a:r>
              <a:rPr lang="en-GB" sz="7400" dirty="0">
                <a:latin typeface="Arial" panose="020B0604020202020204" pitchFamily="34" charset="0"/>
                <a:cs typeface="Arial" panose="020B0604020202020204" pitchFamily="34" charset="0"/>
              </a:rPr>
              <a:t>if there is a systematic error in random starts?</a:t>
            </a:r>
          </a:p>
          <a:p>
            <a:pPr>
              <a:lnSpc>
                <a:spcPct val="120000"/>
              </a:lnSpc>
              <a:spcAft>
                <a:spcPts val="600"/>
              </a:spcAft>
              <a:buSzPct val="100000"/>
              <a:buFont typeface="Arial"/>
              <a:buChar char="•"/>
            </a:pPr>
            <a:r>
              <a:rPr lang="en-GB" sz="7400" dirty="0" smtClean="0">
                <a:latin typeface="Arial" panose="020B0604020202020204" pitchFamily="34" charset="0"/>
                <a:cs typeface="Arial" panose="020B0604020202020204" pitchFamily="34" charset="0"/>
              </a:rPr>
              <a:t>What </a:t>
            </a:r>
            <a:r>
              <a:rPr lang="en-GB" sz="7400" dirty="0">
                <a:latin typeface="Arial" panose="020B0604020202020204" pitchFamily="34" charset="0"/>
                <a:cs typeface="Arial" panose="020B0604020202020204" pitchFamily="34" charset="0"/>
              </a:rPr>
              <a:t>groups do you use for stratification?</a:t>
            </a:r>
            <a:endParaRPr lang="en-GB" altLang="zh-TW" sz="7400" dirty="0">
              <a:latin typeface="Arial" panose="020B0604020202020204" pitchFamily="34" charset="0"/>
              <a:cs typeface="Arial" panose="020B0604020202020204" pitchFamily="34" charset="0"/>
            </a:endParaRPr>
          </a:p>
          <a:p>
            <a:pPr>
              <a:lnSpc>
                <a:spcPct val="120000"/>
              </a:lnSpc>
              <a:spcAft>
                <a:spcPts val="600"/>
              </a:spcAft>
              <a:buSzPct val="100000"/>
              <a:buFont typeface="Arial"/>
              <a:buChar char="•"/>
            </a:pPr>
            <a:r>
              <a:rPr lang="en-GB" altLang="zh-TW" sz="7400" dirty="0" smtClean="0">
                <a:latin typeface="Arial" panose="020B0604020202020204" pitchFamily="34" charset="0"/>
                <a:cs typeface="Arial" panose="020B0604020202020204" pitchFamily="34" charset="0"/>
              </a:rPr>
              <a:t>Non </a:t>
            </a:r>
            <a:r>
              <a:rPr lang="en-GB" altLang="zh-TW" sz="7400" dirty="0">
                <a:latin typeface="Arial" panose="020B0604020202020204" pitchFamily="34" charset="0"/>
                <a:cs typeface="Arial" panose="020B0604020202020204" pitchFamily="34" charset="0"/>
              </a:rPr>
              <a:t>response </a:t>
            </a:r>
          </a:p>
          <a:p>
            <a:pPr>
              <a:lnSpc>
                <a:spcPct val="120000"/>
              </a:lnSpc>
              <a:spcAft>
                <a:spcPts val="600"/>
              </a:spcAft>
              <a:buSzPct val="100000"/>
              <a:buFont typeface="Arial"/>
              <a:buChar char="•"/>
            </a:pPr>
            <a:r>
              <a:rPr lang="en-GB" altLang="zh-TW" sz="7400" dirty="0" smtClean="0">
                <a:latin typeface="Arial" panose="020B0604020202020204" pitchFamily="34" charset="0"/>
                <a:cs typeface="Arial" panose="020B0604020202020204" pitchFamily="34" charset="0"/>
              </a:rPr>
              <a:t>Heterogeneity </a:t>
            </a:r>
            <a:r>
              <a:rPr lang="en-GB" altLang="zh-TW" sz="7400" dirty="0">
                <a:latin typeface="Arial" panose="020B0604020202020204" pitchFamily="34" charset="0"/>
                <a:cs typeface="Arial" panose="020B0604020202020204" pitchFamily="34" charset="0"/>
              </a:rPr>
              <a:t>&amp; poor significance </a:t>
            </a:r>
          </a:p>
          <a:p>
            <a:pPr>
              <a:lnSpc>
                <a:spcPct val="120000"/>
              </a:lnSpc>
              <a:spcAft>
                <a:spcPts val="600"/>
              </a:spcAft>
              <a:buSzPct val="100000"/>
              <a:buFont typeface="Arial"/>
              <a:buChar char="•"/>
            </a:pPr>
            <a:r>
              <a:rPr lang="en-GB" altLang="zh-TW" sz="7400" dirty="0" smtClean="0">
                <a:latin typeface="Arial" panose="020B0604020202020204" pitchFamily="34" charset="0"/>
                <a:cs typeface="Arial" panose="020B0604020202020204" pitchFamily="34" charset="0"/>
              </a:rPr>
              <a:t>Problems </a:t>
            </a:r>
            <a:r>
              <a:rPr lang="en-GB" altLang="zh-TW" sz="7400" dirty="0">
                <a:latin typeface="Arial" panose="020B0604020202020204" pitchFamily="34" charset="0"/>
                <a:cs typeface="Arial" panose="020B0604020202020204" pitchFamily="34" charset="0"/>
              </a:rPr>
              <a:t>of geography / location</a:t>
            </a:r>
          </a:p>
          <a:p>
            <a:pPr>
              <a:lnSpc>
                <a:spcPct val="120000"/>
              </a:lnSpc>
              <a:spcAft>
                <a:spcPts val="600"/>
              </a:spcAft>
              <a:buSzPct val="100000"/>
              <a:buFont typeface="Arial"/>
              <a:buChar char="•"/>
            </a:pPr>
            <a:r>
              <a:rPr lang="en-GB" altLang="zh-TW" sz="7400" dirty="0" smtClean="0">
                <a:latin typeface="Arial" panose="020B0604020202020204" pitchFamily="34" charset="0"/>
                <a:cs typeface="Arial" panose="020B0604020202020204" pitchFamily="34" charset="0"/>
              </a:rPr>
              <a:t>Rare</a:t>
            </a:r>
            <a:r>
              <a:rPr lang="en-GB" altLang="zh-TW" sz="7400" dirty="0">
                <a:latin typeface="Arial" panose="020B0604020202020204" pitchFamily="34" charset="0"/>
                <a:cs typeface="Arial" panose="020B0604020202020204" pitchFamily="34" charset="0"/>
              </a:rPr>
              <a:t>/ illusive populations </a:t>
            </a:r>
            <a:endParaRPr lang="en-GB" sz="7400" dirty="0">
              <a:latin typeface="Arial" panose="020B0604020202020204" pitchFamily="34" charset="0"/>
              <a:cs typeface="Arial" panose="020B0604020202020204" pitchFamily="34" charset="0"/>
            </a:endParaRPr>
          </a:p>
          <a:p>
            <a:pPr>
              <a:lnSpc>
                <a:spcPct val="120000"/>
              </a:lnSpc>
              <a:spcAft>
                <a:spcPts val="600"/>
              </a:spcAft>
              <a:buSzPct val="100000"/>
              <a:buFont typeface="Arial"/>
              <a:buChar char="•"/>
            </a:pPr>
            <a:r>
              <a:rPr lang="en-GB" sz="7400" dirty="0">
                <a:latin typeface="Arial" panose="020B0604020202020204" pitchFamily="34" charset="0"/>
                <a:cs typeface="Arial" panose="020B0604020202020204" pitchFamily="34" charset="0"/>
              </a:rPr>
              <a:t>Will your quotas describe your population?</a:t>
            </a:r>
          </a:p>
          <a:p>
            <a:pPr>
              <a:lnSpc>
                <a:spcPct val="120000"/>
              </a:lnSpc>
              <a:spcAft>
                <a:spcPts val="600"/>
              </a:spcAft>
              <a:buSzPct val="100000"/>
              <a:buFont typeface="Arial"/>
              <a:buChar char="•"/>
            </a:pPr>
            <a:r>
              <a:rPr lang="en-GB" sz="7400" dirty="0">
                <a:latin typeface="Arial" panose="020B0604020202020204" pitchFamily="34" charset="0"/>
                <a:cs typeface="Arial" panose="020B0604020202020204" pitchFamily="34" charset="0"/>
              </a:rPr>
              <a:t>Is a convenience sample representative</a:t>
            </a:r>
            <a:r>
              <a:rPr lang="en-GB" sz="7400" dirty="0" smtClean="0">
                <a:latin typeface="Arial" panose="020B0604020202020204" pitchFamily="34" charset="0"/>
                <a:cs typeface="Arial" panose="020B0604020202020204" pitchFamily="34" charset="0"/>
              </a:rPr>
              <a:t>?</a:t>
            </a:r>
            <a:endParaRPr lang="en-GB" sz="7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283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Sampling – A Recap</a:t>
            </a:r>
            <a:endParaRPr lang="en-GB" dirty="0"/>
          </a:p>
        </p:txBody>
      </p:sp>
      <p:sp>
        <p:nvSpPr>
          <p:cNvPr id="3" name="Content Placeholder 2"/>
          <p:cNvSpPr>
            <a:spLocks noGrp="1"/>
          </p:cNvSpPr>
          <p:nvPr>
            <p:ph idx="1"/>
          </p:nvPr>
        </p:nvSpPr>
        <p:spPr>
          <a:xfrm>
            <a:off x="467544" y="2132856"/>
            <a:ext cx="8229600" cy="4525963"/>
          </a:xfrm>
        </p:spPr>
        <p:txBody>
          <a:bodyPr>
            <a:normAutofit fontScale="70000" lnSpcReduction="20000"/>
          </a:bodyPr>
          <a:lstStyle/>
          <a:p>
            <a:r>
              <a:rPr lang="en-GB" dirty="0"/>
              <a:t>Random Sample</a:t>
            </a:r>
          </a:p>
          <a:p>
            <a:pPr lvl="1"/>
            <a:r>
              <a:rPr lang="en-GB" dirty="0"/>
              <a:t>Let a computer decide based on student ID</a:t>
            </a:r>
          </a:p>
          <a:p>
            <a:r>
              <a:rPr lang="en-GB" dirty="0"/>
              <a:t>Systematic Sample</a:t>
            </a:r>
          </a:p>
          <a:p>
            <a:pPr lvl="1"/>
            <a:r>
              <a:rPr lang="en-GB" dirty="0"/>
              <a:t>Take every 20</a:t>
            </a:r>
            <a:r>
              <a:rPr lang="en-GB" baseline="30000" dirty="0"/>
              <a:t>th</a:t>
            </a:r>
            <a:r>
              <a:rPr lang="en-GB" dirty="0"/>
              <a:t> student in an unordered list</a:t>
            </a:r>
          </a:p>
          <a:p>
            <a:r>
              <a:rPr lang="en-GB" dirty="0"/>
              <a:t>Stratified Random Sample</a:t>
            </a:r>
          </a:p>
          <a:p>
            <a:pPr lvl="1"/>
            <a:r>
              <a:rPr lang="en-GB" dirty="0"/>
              <a:t>Randomly select students from different subjects</a:t>
            </a:r>
          </a:p>
          <a:p>
            <a:pPr lvl="1">
              <a:buNone/>
            </a:pPr>
            <a:endParaRPr lang="en-GB" dirty="0"/>
          </a:p>
          <a:p>
            <a:r>
              <a:rPr lang="en-GB" dirty="0"/>
              <a:t>Convenience Sample</a:t>
            </a:r>
          </a:p>
          <a:p>
            <a:pPr lvl="1"/>
            <a:r>
              <a:rPr lang="en-GB" dirty="0"/>
              <a:t>Select the students you meet outside of the library</a:t>
            </a:r>
          </a:p>
          <a:p>
            <a:r>
              <a:rPr lang="en-GB" dirty="0"/>
              <a:t>Snowball Sample</a:t>
            </a:r>
          </a:p>
          <a:p>
            <a:pPr lvl="1"/>
            <a:r>
              <a:rPr lang="en-GB" dirty="0"/>
              <a:t>Find one student you want to interview and ask them to find others</a:t>
            </a:r>
          </a:p>
          <a:p>
            <a:r>
              <a:rPr lang="en-GB" dirty="0"/>
              <a:t>Quota Sample (e.g. by sex)</a:t>
            </a:r>
          </a:p>
          <a:p>
            <a:pPr lvl="1"/>
            <a:r>
              <a:rPr lang="en-GB" dirty="0"/>
              <a:t>Select students outside Union but ensuring a 50/50 male-female split</a:t>
            </a:r>
          </a:p>
        </p:txBody>
      </p:sp>
      <p:sp>
        <p:nvSpPr>
          <p:cNvPr id="4" name="Rectangle 3"/>
          <p:cNvSpPr/>
          <p:nvPr/>
        </p:nvSpPr>
        <p:spPr>
          <a:xfrm>
            <a:off x="477888" y="2089448"/>
            <a:ext cx="8208912" cy="208823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7888" y="4321696"/>
            <a:ext cx="8208912" cy="208823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1484784"/>
            <a:ext cx="8208912" cy="477054"/>
          </a:xfrm>
          <a:prstGeom prst="rect">
            <a:avLst/>
          </a:prstGeom>
          <a:noFill/>
        </p:spPr>
        <p:txBody>
          <a:bodyPr wrap="square" rtlCol="0">
            <a:spAutoFit/>
          </a:bodyPr>
          <a:lstStyle/>
          <a:p>
            <a:pPr>
              <a:buFont typeface="Arial" pitchFamily="34" charset="0"/>
              <a:buChar char="•"/>
            </a:pPr>
            <a:r>
              <a:rPr lang="en-GB" sz="2500" dirty="0"/>
              <a:t>  How might we recruit university students for a study…</a:t>
            </a:r>
          </a:p>
        </p:txBody>
      </p:sp>
    </p:spTree>
    <p:extLst>
      <p:ext uri="{BB962C8B-B14F-4D97-AF65-F5344CB8AC3E}">
        <p14:creationId xmlns:p14="http://schemas.microsoft.com/office/powerpoint/2010/main" val="3631834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Participation Is Key</a:t>
            </a:r>
          </a:p>
        </p:txBody>
      </p:sp>
      <p:sp>
        <p:nvSpPr>
          <p:cNvPr id="3" name="Content Placeholder 2"/>
          <p:cNvSpPr>
            <a:spLocks noGrp="1"/>
          </p:cNvSpPr>
          <p:nvPr>
            <p:ph idx="1"/>
          </p:nvPr>
        </p:nvSpPr>
        <p:spPr/>
        <p:txBody>
          <a:bodyPr>
            <a:normAutofit fontScale="92500" lnSpcReduction="20000"/>
          </a:bodyPr>
          <a:lstStyle/>
          <a:p>
            <a:r>
              <a:rPr lang="en-GB" dirty="0" smtClean="0"/>
              <a:t>The workshop is </a:t>
            </a:r>
            <a:r>
              <a:rPr lang="en-GB" dirty="0"/>
              <a:t>interactive</a:t>
            </a:r>
          </a:p>
          <a:p>
            <a:endParaRPr lang="en-GB" dirty="0"/>
          </a:p>
          <a:p>
            <a:r>
              <a:rPr lang="en-GB" dirty="0"/>
              <a:t>Please ask questions/make observations</a:t>
            </a:r>
          </a:p>
          <a:p>
            <a:endParaRPr lang="en-GB" dirty="0"/>
          </a:p>
          <a:p>
            <a:r>
              <a:rPr lang="en-GB" dirty="0"/>
              <a:t>Group work tasks</a:t>
            </a:r>
          </a:p>
          <a:p>
            <a:endParaRPr lang="en-GB" dirty="0"/>
          </a:p>
          <a:p>
            <a:r>
              <a:rPr lang="en-GB" dirty="0"/>
              <a:t>What happens in this room stays in this room!</a:t>
            </a:r>
          </a:p>
          <a:p>
            <a:endParaRPr lang="en-GB" dirty="0"/>
          </a:p>
          <a:p>
            <a:r>
              <a:rPr lang="en-GB" dirty="0"/>
              <a:t>Feel free to discuss your own 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bwMode="auto">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normAutofit/>
          </a:bodyPr>
          <a:lstStyle/>
          <a:p>
            <a:r>
              <a:rPr lang="en-GB" sz="4000" dirty="0"/>
              <a:t>Group Activity:  </a:t>
            </a:r>
            <a:r>
              <a:rPr lang="en-GB" sz="4000" dirty="0" smtClean="0"/>
              <a:t>Sampling Strategies</a:t>
            </a:r>
            <a:endParaRPr lang="en-GB" sz="4000" dirty="0"/>
          </a:p>
        </p:txBody>
      </p:sp>
      <p:sp>
        <p:nvSpPr>
          <p:cNvPr id="181251" name="Rectangle 3"/>
          <p:cNvSpPr>
            <a:spLocks noGrp="1" noChangeArrowheads="1"/>
          </p:cNvSpPr>
          <p:nvPr>
            <p:ph type="body" idx="1"/>
          </p:nvPr>
        </p:nvSpPr>
        <p:spPr/>
        <p:txBody>
          <a:bodyPr>
            <a:normAutofit lnSpcReduction="10000"/>
          </a:bodyPr>
          <a:lstStyle/>
          <a:p>
            <a:r>
              <a:rPr lang="en-GB" dirty="0" smtClean="0"/>
              <a:t>What might the sampling strategy be for…</a:t>
            </a:r>
          </a:p>
          <a:p>
            <a:pPr marL="971550" lvl="1" indent="-514350">
              <a:buFont typeface="+mj-lt"/>
              <a:buAutoNum type="alphaLcParenR"/>
            </a:pPr>
            <a:endParaRPr lang="en-GB" dirty="0" smtClean="0"/>
          </a:p>
          <a:p>
            <a:pPr marL="971550" lvl="1" indent="-514350">
              <a:buFont typeface="+mj-lt"/>
              <a:buAutoNum type="alphaLcParenR"/>
            </a:pPr>
            <a:r>
              <a:rPr lang="en-GB" dirty="0" smtClean="0"/>
              <a:t>A </a:t>
            </a:r>
            <a:r>
              <a:rPr lang="en-GB" dirty="0"/>
              <a:t>survey of public attitudes to </a:t>
            </a:r>
            <a:r>
              <a:rPr lang="en-GB" dirty="0" smtClean="0"/>
              <a:t>recycling?</a:t>
            </a:r>
          </a:p>
          <a:p>
            <a:pPr marL="971550" lvl="1" indent="-514350">
              <a:buFont typeface="+mj-lt"/>
              <a:buAutoNum type="alphaLcParenR"/>
            </a:pPr>
            <a:endParaRPr lang="en-GB" dirty="0"/>
          </a:p>
          <a:p>
            <a:pPr marL="971550" lvl="1" indent="-514350">
              <a:buFont typeface="+mj-lt"/>
              <a:buAutoNum type="alphaLcParenR"/>
            </a:pPr>
            <a:r>
              <a:rPr lang="en-GB" dirty="0"/>
              <a:t>Facilities for homeless people in </a:t>
            </a:r>
            <a:r>
              <a:rPr lang="en-GB" dirty="0" smtClean="0"/>
              <a:t>Brighton?</a:t>
            </a:r>
          </a:p>
          <a:p>
            <a:pPr marL="971550" lvl="1" indent="-514350">
              <a:buFont typeface="+mj-lt"/>
              <a:buAutoNum type="alphaLcParenR"/>
            </a:pPr>
            <a:endParaRPr lang="en-GB" dirty="0"/>
          </a:p>
          <a:p>
            <a:pPr marL="971550" lvl="1" indent="-514350">
              <a:buFont typeface="+mj-lt"/>
              <a:buAutoNum type="alphaLcParenR"/>
            </a:pPr>
            <a:r>
              <a:rPr lang="en-GB" dirty="0"/>
              <a:t>Views on adult education in </a:t>
            </a:r>
            <a:r>
              <a:rPr lang="en-GB" dirty="0" smtClean="0"/>
              <a:t>Reading?</a:t>
            </a:r>
          </a:p>
          <a:p>
            <a:pPr marL="971550" lvl="1" indent="-514350">
              <a:buFont typeface="+mj-lt"/>
              <a:buAutoNum type="alphaLcParenR"/>
            </a:pPr>
            <a:endParaRPr lang="en-GB" dirty="0"/>
          </a:p>
          <a:p>
            <a:pPr marL="971550" lvl="1" indent="-514350">
              <a:buFont typeface="+mj-lt"/>
              <a:buAutoNum type="alphaLcParenR"/>
            </a:pPr>
            <a:r>
              <a:rPr lang="en-GB" dirty="0"/>
              <a:t>Tourist attitudes toward facilities in </a:t>
            </a:r>
            <a:r>
              <a:rPr lang="en-GB" dirty="0" smtClean="0"/>
              <a:t>Edinburgh? </a:t>
            </a:r>
            <a:endParaRPr lang="en-GB" dirty="0"/>
          </a:p>
        </p:txBody>
      </p:sp>
    </p:spTree>
    <p:extLst>
      <p:ext uri="{BB962C8B-B14F-4D97-AF65-F5344CB8AC3E}">
        <p14:creationId xmlns:p14="http://schemas.microsoft.com/office/powerpoint/2010/main" val="3843492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229600" cy="864096"/>
          </a:xfrm>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t>Coffee Break</a:t>
            </a:r>
          </a:p>
        </p:txBody>
      </p:sp>
    </p:spTree>
    <p:extLst>
      <p:ext uri="{BB962C8B-B14F-4D97-AF65-F5344CB8AC3E}">
        <p14:creationId xmlns:p14="http://schemas.microsoft.com/office/powerpoint/2010/main" val="3242080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79675"/>
            <a:ext cx="8229600" cy="769441"/>
          </a:xfrm>
        </p:spPr>
        <p:style>
          <a:lnRef idx="2">
            <a:schemeClr val="accent3">
              <a:shade val="50000"/>
            </a:schemeClr>
          </a:lnRef>
          <a:fillRef idx="1">
            <a:schemeClr val="accent3"/>
          </a:fillRef>
          <a:effectRef idx="0">
            <a:schemeClr val="accent3"/>
          </a:effectRef>
          <a:fontRef idx="minor">
            <a:schemeClr val="lt1"/>
          </a:fontRef>
        </p:style>
        <p:txBody>
          <a:bodyPr>
            <a:spAutoFit/>
          </a:bodyPr>
          <a:lstStyle/>
          <a:p>
            <a:r>
              <a:rPr lang="en-GB" dirty="0"/>
              <a:t>Asking </a:t>
            </a:r>
            <a:r>
              <a:rPr lang="en-GB" dirty="0" smtClean="0"/>
              <a:t>(Good) Questions</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Quick </a:t>
            </a:r>
            <a:r>
              <a:rPr lang="en-GB" dirty="0" smtClean="0"/>
              <a:t>Recap</a:t>
            </a:r>
            <a:endParaRPr lang="en-GB" dirty="0"/>
          </a:p>
        </p:txBody>
      </p:sp>
      <p:sp>
        <p:nvSpPr>
          <p:cNvPr id="3" name="Content Placeholder 2"/>
          <p:cNvSpPr>
            <a:spLocks noGrp="1"/>
          </p:cNvSpPr>
          <p:nvPr>
            <p:ph idx="1"/>
          </p:nvPr>
        </p:nvSpPr>
        <p:spPr/>
        <p:txBody>
          <a:bodyPr>
            <a:normAutofit fontScale="92500" lnSpcReduction="10000"/>
          </a:bodyPr>
          <a:lstStyle/>
          <a:p>
            <a:pPr>
              <a:lnSpc>
                <a:spcPct val="90000"/>
              </a:lnSpc>
              <a:spcAft>
                <a:spcPts val="600"/>
              </a:spcAft>
              <a:buSzPct val="100000"/>
              <a:buFont typeface="Arial"/>
              <a:buChar char="•"/>
            </a:pPr>
            <a:r>
              <a:rPr lang="en-GB" dirty="0"/>
              <a:t>State clearly what it is you want to know. Will a survey provide the answers? </a:t>
            </a:r>
          </a:p>
          <a:p>
            <a:pPr>
              <a:lnSpc>
                <a:spcPct val="90000"/>
              </a:lnSpc>
              <a:spcAft>
                <a:spcPts val="600"/>
              </a:spcAft>
              <a:buSzPct val="100000"/>
              <a:buFont typeface="Arial"/>
              <a:buChar char="•"/>
            </a:pPr>
            <a:r>
              <a:rPr lang="en-GB" dirty="0"/>
              <a:t>Who are you surveying and can they give you the answers? </a:t>
            </a:r>
          </a:p>
          <a:p>
            <a:pPr>
              <a:lnSpc>
                <a:spcPct val="90000"/>
              </a:lnSpc>
              <a:spcAft>
                <a:spcPts val="600"/>
              </a:spcAft>
              <a:buSzPct val="100000"/>
              <a:buFont typeface="Arial"/>
              <a:buChar char="•"/>
            </a:pPr>
            <a:r>
              <a:rPr lang="en-GB" dirty="0"/>
              <a:t>Where is your ‘population’?  Can they answer your questions?  Will they answer your questions? </a:t>
            </a:r>
          </a:p>
          <a:p>
            <a:pPr>
              <a:lnSpc>
                <a:spcPct val="90000"/>
              </a:lnSpc>
              <a:spcAft>
                <a:spcPts val="600"/>
              </a:spcAft>
              <a:buSzPct val="100000"/>
              <a:buFont typeface="Arial"/>
              <a:buChar char="•"/>
            </a:pPr>
            <a:r>
              <a:rPr lang="en-GB" dirty="0"/>
              <a:t>What medium of data collection (Web, Email, Face to Face, paper self completion, telephone?</a:t>
            </a:r>
          </a:p>
          <a:p>
            <a:pPr>
              <a:lnSpc>
                <a:spcPct val="90000"/>
              </a:lnSpc>
              <a:spcAft>
                <a:spcPts val="600"/>
              </a:spcAft>
              <a:buSzPct val="100000"/>
              <a:buFont typeface="Arial"/>
              <a:buChar char="•"/>
            </a:pPr>
            <a:r>
              <a:rPr lang="en-GB" dirty="0"/>
              <a:t>When are you going to conduct your survey?   </a:t>
            </a:r>
          </a:p>
          <a:p>
            <a:pPr>
              <a:spcAft>
                <a:spcPts val="600"/>
              </a:spcAft>
              <a:buSzPct val="100000"/>
              <a:buFont typeface="Arial"/>
              <a:buChar char="•"/>
            </a:pPr>
            <a:endParaRPr lang="en-GB" dirty="0"/>
          </a:p>
        </p:txBody>
      </p:sp>
    </p:spTree>
    <p:extLst>
      <p:ext uri="{BB962C8B-B14F-4D97-AF65-F5344CB8AC3E}">
        <p14:creationId xmlns:p14="http://schemas.microsoft.com/office/powerpoint/2010/main" val="211432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06400" y="228600"/>
            <a:ext cx="7772400" cy="1143000"/>
          </a:xfrm>
          <a:prstGeom prst="rect">
            <a:avLst/>
          </a:prstGeom>
          <a:noFill/>
          <a:ln w="9525">
            <a:noFill/>
            <a:miter lim="800000"/>
            <a:headEnd/>
            <a:tailEnd/>
          </a:ln>
        </p:spPr>
        <p:txBody>
          <a:bodyPr anchor="b"/>
          <a:lstStyle/>
          <a:p>
            <a:pPr algn="ctr"/>
            <a:endParaRPr lang="en-GB" sz="4400">
              <a:solidFill>
                <a:schemeClr val="bg1"/>
              </a:solidFill>
              <a:latin typeface="Arial" charset="0"/>
            </a:endParaRPr>
          </a:p>
        </p:txBody>
      </p:sp>
      <p:sp>
        <p:nvSpPr>
          <p:cNvPr id="30723" name="Rectangle 3"/>
          <p:cNvSpPr>
            <a:spLocks noChangeArrowheads="1"/>
          </p:cNvSpPr>
          <p:nvPr/>
        </p:nvSpPr>
        <p:spPr bwMode="auto">
          <a:xfrm>
            <a:off x="457200" y="1885950"/>
            <a:ext cx="8178800" cy="4171950"/>
          </a:xfrm>
          <a:prstGeom prst="rect">
            <a:avLst/>
          </a:prstGeom>
          <a:noFill/>
          <a:ln w="9525">
            <a:noFill/>
            <a:miter lim="800000"/>
            <a:headEnd/>
            <a:tailEnd/>
          </a:ln>
        </p:spPr>
        <p:txBody>
          <a:bodyPr/>
          <a:lstStyle/>
          <a:p>
            <a:pPr marL="342900" indent="-342900">
              <a:spcBef>
                <a:spcPct val="20000"/>
              </a:spcBef>
              <a:buFontTx/>
              <a:buChar char="•"/>
            </a:pPr>
            <a:endParaRPr lang="en-GB" sz="3200">
              <a:latin typeface="Arial" charset="0"/>
            </a:endParaRPr>
          </a:p>
        </p:txBody>
      </p:sp>
      <p:sp>
        <p:nvSpPr>
          <p:cNvPr id="30724" name="Rectangle 4"/>
          <p:cNvSpPr>
            <a:spLocks noChangeArrowheads="1"/>
          </p:cNvSpPr>
          <p:nvPr/>
        </p:nvSpPr>
        <p:spPr bwMode="auto">
          <a:xfrm>
            <a:off x="558800" y="381000"/>
            <a:ext cx="7772400" cy="1143000"/>
          </a:xfrm>
          <a:prstGeom prst="rect">
            <a:avLst/>
          </a:prstGeom>
          <a:noFill/>
          <a:ln w="9525">
            <a:noFill/>
            <a:miter lim="800000"/>
            <a:headEnd/>
            <a:tailEnd/>
          </a:ln>
        </p:spPr>
        <p:txBody>
          <a:bodyPr anchor="b"/>
          <a:lstStyle/>
          <a:p>
            <a:pPr algn="ctr"/>
            <a:endParaRPr lang="en-GB" sz="4400">
              <a:solidFill>
                <a:schemeClr val="bg1"/>
              </a:solidFill>
              <a:latin typeface="Arial" charset="0"/>
            </a:endParaRPr>
          </a:p>
        </p:txBody>
      </p:sp>
      <p:sp>
        <p:nvSpPr>
          <p:cNvPr id="30726" name="Rectangle 6"/>
          <p:cNvSpPr>
            <a:spLocks noChangeArrowheads="1"/>
          </p:cNvSpPr>
          <p:nvPr/>
        </p:nvSpPr>
        <p:spPr bwMode="auto">
          <a:xfrm>
            <a:off x="457200" y="274638"/>
            <a:ext cx="8229600" cy="11430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GB" sz="3600" dirty="0" smtClean="0"/>
              <a:t>Questions</a:t>
            </a:r>
            <a:r>
              <a:rPr lang="en-GB" sz="3600" dirty="0"/>
              <a:t>: First </a:t>
            </a:r>
            <a:r>
              <a:rPr lang="en-GB" sz="3600" dirty="0" smtClean="0"/>
              <a:t>thoughts</a:t>
            </a:r>
            <a:endParaRPr lang="en-GB" sz="3200" b="1" dirty="0">
              <a:solidFill>
                <a:schemeClr val="bg1"/>
              </a:solidFill>
              <a:latin typeface="Arial Unicode MS" pitchFamily="34" charset="-128"/>
            </a:endParaRPr>
          </a:p>
        </p:txBody>
      </p:sp>
      <p:sp>
        <p:nvSpPr>
          <p:cNvPr id="30727" name="Rectangle 7"/>
          <p:cNvSpPr>
            <a:spLocks noChangeArrowheads="1"/>
          </p:cNvSpPr>
          <p:nvPr/>
        </p:nvSpPr>
        <p:spPr bwMode="auto">
          <a:xfrm>
            <a:off x="467543" y="1600200"/>
            <a:ext cx="8208913" cy="4525963"/>
          </a:xfrm>
          <a:prstGeom prst="rect">
            <a:avLst/>
          </a:prstGeom>
          <a:noFill/>
          <a:ln w="9525">
            <a:noFill/>
            <a:miter lim="800000"/>
            <a:headEnd/>
            <a:tailEnd/>
          </a:ln>
          <a:effectLst/>
        </p:spPr>
        <p:txBody>
          <a:bodyPr/>
          <a:lstStyle/>
          <a:p>
            <a:pPr marL="342900" indent="-342900">
              <a:spcBef>
                <a:spcPct val="20000"/>
              </a:spcBef>
              <a:spcAft>
                <a:spcPts val="600"/>
              </a:spcAft>
              <a:buSzPct val="100000"/>
              <a:buFont typeface="Arial" panose="020B0604020202020204" pitchFamily="34" charset="0"/>
              <a:buChar char="•"/>
            </a:pPr>
            <a:r>
              <a:rPr lang="en-GB" altLang="zh-TW" sz="2400" dirty="0">
                <a:ea typeface="新細明體" pitchFamily="18" charset="-120"/>
              </a:rPr>
              <a:t>Questions are </a:t>
            </a:r>
            <a:r>
              <a:rPr lang="en-GB" altLang="zh-TW" sz="2400" i="1" dirty="0">
                <a:ea typeface="新細明體" pitchFamily="18" charset="-120"/>
              </a:rPr>
              <a:t>measurements</a:t>
            </a:r>
          </a:p>
          <a:p>
            <a:pPr marL="342900" indent="-342900">
              <a:spcBef>
                <a:spcPct val="20000"/>
              </a:spcBef>
              <a:spcAft>
                <a:spcPts val="600"/>
              </a:spcAft>
              <a:buSzPct val="100000"/>
              <a:buFont typeface="Arial" panose="020B0604020202020204" pitchFamily="34" charset="0"/>
              <a:buChar char="•"/>
            </a:pPr>
            <a:r>
              <a:rPr lang="en-GB" altLang="zh-TW" sz="2400" dirty="0">
                <a:ea typeface="新細明體" pitchFamily="18" charset="-120"/>
              </a:rPr>
              <a:t>Questions often start as general, but must become sharpened and focussed in the design </a:t>
            </a:r>
            <a:r>
              <a:rPr lang="en-GB" altLang="zh-TW" sz="2400" dirty="0" smtClean="0">
                <a:ea typeface="新細明體" pitchFamily="18" charset="-120"/>
              </a:rPr>
              <a:t>phase</a:t>
            </a:r>
            <a:endParaRPr lang="en-GB" altLang="zh-TW" sz="2400" dirty="0">
              <a:ea typeface="新細明體" pitchFamily="18" charset="-120"/>
            </a:endParaRPr>
          </a:p>
          <a:p>
            <a:pPr marL="342900" indent="-342900">
              <a:spcBef>
                <a:spcPct val="20000"/>
              </a:spcBef>
              <a:spcAft>
                <a:spcPts val="600"/>
              </a:spcAft>
              <a:buSzPct val="100000"/>
              <a:buFont typeface="Arial" panose="020B0604020202020204" pitchFamily="34" charset="0"/>
              <a:buChar char="•"/>
            </a:pPr>
            <a:r>
              <a:rPr lang="en-GB" altLang="zh-TW" sz="2400" dirty="0">
                <a:ea typeface="新細明體" pitchFamily="18" charset="-120"/>
              </a:rPr>
              <a:t>The kinds of questions you can use will depend on the type of survey and your resources for </a:t>
            </a:r>
            <a:r>
              <a:rPr lang="en-GB" altLang="zh-TW" sz="2400" dirty="0" smtClean="0">
                <a:ea typeface="新細明體" pitchFamily="18" charset="-120"/>
              </a:rPr>
              <a:t>analysis</a:t>
            </a:r>
            <a:endParaRPr lang="en-GB" altLang="zh-TW" sz="2400" dirty="0">
              <a:ea typeface="新細明體" pitchFamily="18" charset="-120"/>
            </a:endParaRPr>
          </a:p>
          <a:p>
            <a:pPr marL="342900" indent="-342900">
              <a:spcBef>
                <a:spcPct val="20000"/>
              </a:spcBef>
              <a:spcAft>
                <a:spcPts val="600"/>
              </a:spcAft>
              <a:buSzPct val="100000"/>
              <a:buFont typeface="Arial" panose="020B0604020202020204" pitchFamily="34" charset="0"/>
              <a:buChar char="•"/>
            </a:pPr>
            <a:r>
              <a:rPr lang="en-GB" altLang="zh-TW" sz="2400" dirty="0">
                <a:ea typeface="新細明體" pitchFamily="18" charset="-120"/>
              </a:rPr>
              <a:t>You must always bear in mind how you are going to analyse your questionnaire (levels of measurement, dependent/ independent variables/ control </a:t>
            </a:r>
            <a:r>
              <a:rPr lang="en-GB" altLang="zh-TW" sz="2400" dirty="0" smtClean="0">
                <a:ea typeface="新細明體" pitchFamily="18" charset="-120"/>
              </a:rPr>
              <a:t>variables) – more on this later!</a:t>
            </a:r>
            <a:endParaRPr lang="en-GB" sz="2400" dirty="0"/>
          </a:p>
        </p:txBody>
      </p:sp>
    </p:spTree>
    <p:extLst>
      <p:ext uri="{BB962C8B-B14F-4D97-AF65-F5344CB8AC3E}">
        <p14:creationId xmlns:p14="http://schemas.microsoft.com/office/powerpoint/2010/main" val="2382408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bwMode="auto">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fontScale="90000"/>
          </a:bodyPr>
          <a:lstStyle/>
          <a:p>
            <a:r>
              <a:rPr lang="en-GB" dirty="0"/>
              <a:t>Example: </a:t>
            </a:r>
            <a:r>
              <a:rPr lang="en-GB" dirty="0" smtClean="0"/>
              <a:t>Asking </a:t>
            </a:r>
            <a:r>
              <a:rPr lang="en-GB" dirty="0"/>
              <a:t>A</a:t>
            </a:r>
            <a:r>
              <a:rPr lang="en-GB" dirty="0" smtClean="0"/>
              <a:t>bout </a:t>
            </a:r>
            <a:r>
              <a:rPr lang="en-GB" dirty="0"/>
              <a:t>C</a:t>
            </a:r>
            <a:r>
              <a:rPr lang="en-GB" dirty="0" smtClean="0"/>
              <a:t>hild </a:t>
            </a:r>
            <a:r>
              <a:rPr lang="en-GB" dirty="0"/>
              <a:t>P</a:t>
            </a:r>
            <a:r>
              <a:rPr lang="en-GB" dirty="0" smtClean="0"/>
              <a:t>overty</a:t>
            </a:r>
            <a:endParaRPr lang="en-GB" dirty="0"/>
          </a:p>
        </p:txBody>
      </p:sp>
      <p:sp>
        <p:nvSpPr>
          <p:cNvPr id="79878" name="Rectangle 6"/>
          <p:cNvSpPr>
            <a:spLocks noGrp="1" noChangeArrowheads="1"/>
          </p:cNvSpPr>
          <p:nvPr>
            <p:ph type="body" idx="1"/>
          </p:nvPr>
        </p:nvSpPr>
        <p:spPr>
          <a:xfrm>
            <a:off x="467544" y="1628775"/>
            <a:ext cx="8208912" cy="4752553"/>
          </a:xfrm>
          <a:noFill/>
          <a:ln/>
        </p:spPr>
        <p:txBody>
          <a:bodyPr>
            <a:normAutofit lnSpcReduction="10000"/>
          </a:bodyPr>
          <a:lstStyle/>
          <a:p>
            <a:pPr>
              <a:lnSpc>
                <a:spcPct val="80000"/>
              </a:lnSpc>
              <a:spcAft>
                <a:spcPts val="600"/>
              </a:spcAft>
              <a:buSzPct val="100000"/>
              <a:buFont typeface="Arial"/>
              <a:buChar char="•"/>
            </a:pPr>
            <a:r>
              <a:rPr lang="en-GB" altLang="zh-TW" sz="2400" dirty="0"/>
              <a:t>What counts as a child?  Under 10 years?</a:t>
            </a:r>
          </a:p>
          <a:p>
            <a:pPr>
              <a:lnSpc>
                <a:spcPct val="80000"/>
              </a:lnSpc>
              <a:spcAft>
                <a:spcPts val="600"/>
              </a:spcAft>
              <a:buSzPct val="100000"/>
              <a:buFont typeface="Arial"/>
              <a:buChar char="•"/>
            </a:pPr>
            <a:r>
              <a:rPr lang="en-GB" altLang="zh-TW" sz="2400" dirty="0"/>
              <a:t>Identify the target population (where and who do we ask?)</a:t>
            </a:r>
          </a:p>
          <a:p>
            <a:pPr>
              <a:lnSpc>
                <a:spcPct val="80000"/>
              </a:lnSpc>
              <a:spcAft>
                <a:spcPts val="600"/>
              </a:spcAft>
              <a:buSzPct val="100000"/>
              <a:buFont typeface="Arial"/>
              <a:buChar char="•"/>
            </a:pPr>
            <a:r>
              <a:rPr lang="en-GB" altLang="zh-TW" sz="2400" dirty="0">
                <a:ea typeface="新細明體" pitchFamily="18" charset="-120"/>
              </a:rPr>
              <a:t>What counts as child poverty? E.g.  Low birth weights, under nourishment, poor cognitive </a:t>
            </a:r>
            <a:r>
              <a:rPr lang="en-GB" altLang="zh-TW" sz="2400" dirty="0" smtClean="0">
                <a:ea typeface="新細明體" pitchFamily="18" charset="-120"/>
              </a:rPr>
              <a:t>abilities</a:t>
            </a:r>
            <a:endParaRPr lang="en-GB" altLang="zh-TW" sz="2400" dirty="0">
              <a:ea typeface="新細明體" pitchFamily="18" charset="-120"/>
            </a:endParaRPr>
          </a:p>
          <a:p>
            <a:pPr>
              <a:lnSpc>
                <a:spcPct val="80000"/>
              </a:lnSpc>
              <a:spcAft>
                <a:spcPts val="600"/>
              </a:spcAft>
              <a:buSzPct val="100000"/>
              <a:buFont typeface="Arial"/>
              <a:buChar char="•"/>
            </a:pPr>
            <a:r>
              <a:rPr lang="en-GB" altLang="zh-TW" sz="2400" dirty="0">
                <a:ea typeface="新細明體" pitchFamily="18" charset="-120"/>
              </a:rPr>
              <a:t>What do we want to find out?</a:t>
            </a:r>
          </a:p>
          <a:p>
            <a:pPr>
              <a:lnSpc>
                <a:spcPct val="80000"/>
              </a:lnSpc>
              <a:spcAft>
                <a:spcPts val="600"/>
              </a:spcAft>
              <a:buSzPct val="100000"/>
              <a:buFont typeface="Arial"/>
              <a:buChar char="•"/>
            </a:pPr>
            <a:r>
              <a:rPr lang="en-GB" altLang="zh-TW" sz="2400" dirty="0">
                <a:ea typeface="新細明體" pitchFamily="18" charset="-120"/>
              </a:rPr>
              <a:t>What are the day to day conditions of the parents and children, </a:t>
            </a:r>
            <a:r>
              <a:rPr lang="en-GB" altLang="zh-TW" sz="2400" dirty="0" err="1" smtClean="0">
                <a:ea typeface="新細明體" pitchFamily="18" charset="-120"/>
              </a:rPr>
              <a:t>e.g</a:t>
            </a:r>
            <a:r>
              <a:rPr lang="is-IS" altLang="zh-TW" sz="2400" dirty="0" smtClean="0">
                <a:ea typeface="新細明體" pitchFamily="18" charset="-120"/>
              </a:rPr>
              <a:t>…</a:t>
            </a:r>
            <a:endParaRPr lang="en-GB" altLang="zh-TW" sz="2400" dirty="0">
              <a:ea typeface="新細明體" pitchFamily="18" charset="-120"/>
            </a:endParaRPr>
          </a:p>
          <a:p>
            <a:pPr lvl="1">
              <a:lnSpc>
                <a:spcPct val="80000"/>
              </a:lnSpc>
              <a:spcAft>
                <a:spcPts val="600"/>
              </a:spcAft>
              <a:buSzPct val="100000"/>
              <a:buFont typeface="Arial"/>
              <a:buChar char="•"/>
            </a:pPr>
            <a:r>
              <a:rPr lang="en-GB" altLang="zh-TW" sz="2400" i="1" dirty="0">
                <a:cs typeface="Arial" panose="020B0604020202020204" pitchFamily="34" charset="0"/>
              </a:rPr>
              <a:t>how many children, their ages, unemployment/ employment patterns</a:t>
            </a:r>
            <a:r>
              <a:rPr lang="en-GB" altLang="zh-TW" sz="2400" i="1" dirty="0" smtClean="0">
                <a:cs typeface="Arial" panose="020B0604020202020204" pitchFamily="34" charset="0"/>
              </a:rPr>
              <a:t>, housing </a:t>
            </a:r>
            <a:r>
              <a:rPr lang="en-GB" altLang="zh-TW" sz="2400" i="1" dirty="0">
                <a:cs typeface="Arial" panose="020B0604020202020204" pitchFamily="34" charset="0"/>
              </a:rPr>
              <a:t>conditions, household income, single parent families, teenage pregnancy, limiting long term illness,</a:t>
            </a:r>
            <a:r>
              <a:rPr lang="en-GB" altLang="zh-TW" sz="2400" dirty="0">
                <a:cs typeface="Arial" panose="020B0604020202020204" pitchFamily="34" charset="0"/>
              </a:rPr>
              <a:t> </a:t>
            </a:r>
            <a:r>
              <a:rPr lang="en-GB" altLang="zh-TW" sz="2400" i="1" dirty="0">
                <a:ea typeface="新細明體" pitchFamily="18" charset="-120"/>
                <a:cs typeface="Arial" panose="020B0604020202020204" pitchFamily="34" charset="0"/>
              </a:rPr>
              <a:t>household diet, childcare </a:t>
            </a:r>
            <a:r>
              <a:rPr lang="en-GB" altLang="zh-TW" sz="2400" i="1" dirty="0" smtClean="0">
                <a:ea typeface="新細明體" pitchFamily="18" charset="-120"/>
                <a:cs typeface="Arial" panose="020B0604020202020204" pitchFamily="34" charset="0"/>
              </a:rPr>
              <a:t>arrangements</a:t>
            </a:r>
            <a:r>
              <a:rPr lang="is-IS" altLang="zh-TW" sz="2400" i="1" dirty="0" smtClean="0">
                <a:ea typeface="新細明體" pitchFamily="18" charset="-120"/>
                <a:cs typeface="Arial" panose="020B0604020202020204" pitchFamily="34" charset="0"/>
              </a:rPr>
              <a:t>…</a:t>
            </a:r>
            <a:endParaRPr lang="en-GB" altLang="zh-TW" sz="2400" i="1" dirty="0">
              <a:ea typeface="新細明體" pitchFamily="18" charset="-120"/>
              <a:cs typeface="Arial" panose="020B0604020202020204" pitchFamily="34" charset="0"/>
            </a:endParaRPr>
          </a:p>
          <a:p>
            <a:pPr>
              <a:lnSpc>
                <a:spcPct val="80000"/>
              </a:lnSpc>
              <a:spcAft>
                <a:spcPts val="600"/>
              </a:spcAft>
              <a:buSzPct val="100000"/>
              <a:buFont typeface="Arial"/>
              <a:buChar char="•"/>
            </a:pPr>
            <a:r>
              <a:rPr lang="en-GB" altLang="zh-TW" sz="2400" dirty="0">
                <a:ea typeface="新細明體" pitchFamily="18" charset="-120"/>
              </a:rPr>
              <a:t>Characteristics of </a:t>
            </a:r>
            <a:r>
              <a:rPr lang="en-GB" altLang="zh-TW" sz="2400" dirty="0" smtClean="0">
                <a:ea typeface="新細明體" pitchFamily="18" charset="-120"/>
              </a:rPr>
              <a:t>children</a:t>
            </a:r>
            <a:endParaRPr lang="en-GB" altLang="zh-TW" sz="2400" dirty="0">
              <a:ea typeface="新細明體" pitchFamily="18" charset="-120"/>
            </a:endParaRPr>
          </a:p>
          <a:p>
            <a:pPr>
              <a:lnSpc>
                <a:spcPct val="80000"/>
              </a:lnSpc>
              <a:spcAft>
                <a:spcPts val="600"/>
              </a:spcAft>
              <a:buSzPct val="100000"/>
              <a:buFont typeface="Arial"/>
              <a:buChar char="•"/>
            </a:pPr>
            <a:r>
              <a:rPr lang="en-GB" altLang="zh-TW" sz="2400" dirty="0">
                <a:ea typeface="新細明體" pitchFamily="18" charset="-120"/>
              </a:rPr>
              <a:t>Attitudes to childcare/ lifestyle etc.</a:t>
            </a:r>
            <a:endParaRPr lang="en-GB" sz="2400" dirty="0"/>
          </a:p>
        </p:txBody>
      </p:sp>
    </p:spTree>
    <p:extLst>
      <p:ext uri="{BB962C8B-B14F-4D97-AF65-F5344CB8AC3E}">
        <p14:creationId xmlns:p14="http://schemas.microsoft.com/office/powerpoint/2010/main" val="1461242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The </a:t>
            </a:r>
            <a:r>
              <a:rPr lang="en-GB" dirty="0" smtClean="0"/>
              <a:t>Questions </a:t>
            </a:r>
            <a:r>
              <a:rPr lang="en-GB" dirty="0"/>
              <a:t>T</a:t>
            </a:r>
            <a:r>
              <a:rPr lang="en-GB" dirty="0" smtClean="0"/>
              <a:t>hemselves</a:t>
            </a:r>
            <a:r>
              <a:rPr lang="en-GB" dirty="0"/>
              <a:t>…..</a:t>
            </a:r>
          </a:p>
        </p:txBody>
      </p:sp>
      <p:sp>
        <p:nvSpPr>
          <p:cNvPr id="3" name="Content Placeholder 2"/>
          <p:cNvSpPr>
            <a:spLocks noGrp="1"/>
          </p:cNvSpPr>
          <p:nvPr>
            <p:ph idx="1"/>
          </p:nvPr>
        </p:nvSpPr>
        <p:spPr/>
        <p:txBody>
          <a:bodyPr/>
          <a:lstStyle/>
          <a:p>
            <a:r>
              <a:rPr lang="en-GB" dirty="0"/>
              <a:t>Are used/ adapted from previous instruments</a:t>
            </a:r>
          </a:p>
          <a:p>
            <a:r>
              <a:rPr lang="en-GB" dirty="0"/>
              <a:t>Are the result of development/ pre-testing/ piloting.</a:t>
            </a:r>
          </a:p>
          <a:p>
            <a:r>
              <a:rPr lang="en-GB" dirty="0"/>
              <a:t>….or we just made them up!</a:t>
            </a:r>
          </a:p>
          <a:p>
            <a:endParaRPr lang="en-GB" dirty="0"/>
          </a:p>
        </p:txBody>
      </p:sp>
    </p:spTree>
    <p:extLst>
      <p:ext uri="{BB962C8B-B14F-4D97-AF65-F5344CB8AC3E}">
        <p14:creationId xmlns:p14="http://schemas.microsoft.com/office/powerpoint/2010/main" val="235649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noChangeArrowheads="1"/>
          </p:cNvSpPr>
          <p:nvPr>
            <p:ph type="title"/>
          </p:nvPr>
        </p:nvSpPr>
        <p:spPr bwMode="auto">
          <a:xfrm>
            <a:off x="467544" y="332656"/>
            <a:ext cx="8229600" cy="1143000"/>
          </a:xfr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a:bodyPr>
          <a:lstStyle/>
          <a:p>
            <a:r>
              <a:rPr lang="en-GB" dirty="0" smtClean="0"/>
              <a:t>Background Considerations</a:t>
            </a:r>
            <a:endParaRPr lang="en-GB" dirty="0"/>
          </a:p>
        </p:txBody>
      </p:sp>
      <p:sp>
        <p:nvSpPr>
          <p:cNvPr id="86023" name="Rectangle 7"/>
          <p:cNvSpPr>
            <a:spLocks noGrp="1" noChangeArrowheads="1"/>
          </p:cNvSpPr>
          <p:nvPr>
            <p:ph type="body" idx="1"/>
          </p:nvPr>
        </p:nvSpPr>
        <p:spPr>
          <a:xfrm>
            <a:off x="467544" y="1719262"/>
            <a:ext cx="8208912" cy="4374033"/>
          </a:xfrm>
          <a:noFill/>
          <a:ln/>
        </p:spPr>
        <p:txBody>
          <a:bodyPr>
            <a:normAutofit lnSpcReduction="10000"/>
          </a:bodyPr>
          <a:lstStyle/>
          <a:p>
            <a:pPr>
              <a:lnSpc>
                <a:spcPct val="80000"/>
              </a:lnSpc>
              <a:spcAft>
                <a:spcPts val="600"/>
              </a:spcAft>
              <a:buSzPct val="100000"/>
            </a:pPr>
            <a:r>
              <a:rPr lang="en-GB" altLang="zh-TW" sz="2800" dirty="0">
                <a:ea typeface="新細明體" pitchFamily="18" charset="-120"/>
              </a:rPr>
              <a:t>Will the respondents understand / be capable of participating</a:t>
            </a:r>
            <a:r>
              <a:rPr lang="en-GB" altLang="zh-TW" sz="2800" dirty="0" smtClean="0">
                <a:ea typeface="新細明體" pitchFamily="18" charset="-120"/>
              </a:rPr>
              <a:t>?</a:t>
            </a:r>
          </a:p>
          <a:p>
            <a:pPr marL="0" indent="0">
              <a:lnSpc>
                <a:spcPct val="80000"/>
              </a:lnSpc>
              <a:spcAft>
                <a:spcPts val="600"/>
              </a:spcAft>
              <a:buSzPct val="100000"/>
              <a:buNone/>
            </a:pPr>
            <a:endParaRPr lang="en-GB" altLang="zh-TW" sz="2800" dirty="0">
              <a:ea typeface="新細明體" pitchFamily="18" charset="-120"/>
            </a:endParaRPr>
          </a:p>
          <a:p>
            <a:pPr>
              <a:lnSpc>
                <a:spcPct val="80000"/>
              </a:lnSpc>
              <a:spcAft>
                <a:spcPts val="600"/>
              </a:spcAft>
              <a:buSzPct val="100000"/>
            </a:pPr>
            <a:r>
              <a:rPr lang="en-GB" altLang="zh-TW" sz="2800" dirty="0">
                <a:ea typeface="新細明體" pitchFamily="18" charset="-120"/>
              </a:rPr>
              <a:t>Possible factors to consider are:</a:t>
            </a:r>
          </a:p>
          <a:p>
            <a:pPr lvl="1">
              <a:lnSpc>
                <a:spcPct val="80000"/>
              </a:lnSpc>
              <a:spcAft>
                <a:spcPts val="600"/>
              </a:spcAft>
              <a:buSzPct val="100000"/>
            </a:pPr>
            <a:r>
              <a:rPr lang="en-GB" altLang="zh-TW" sz="2400" dirty="0">
                <a:ea typeface="新細明體" pitchFamily="18" charset="-120"/>
              </a:rPr>
              <a:t>Age </a:t>
            </a:r>
          </a:p>
          <a:p>
            <a:pPr lvl="1">
              <a:lnSpc>
                <a:spcPct val="80000"/>
              </a:lnSpc>
              <a:spcAft>
                <a:spcPts val="600"/>
              </a:spcAft>
              <a:buSzPct val="100000"/>
            </a:pPr>
            <a:r>
              <a:rPr lang="en-GB" altLang="zh-TW" sz="2400" dirty="0">
                <a:ea typeface="新細明體" pitchFamily="18" charset="-120"/>
              </a:rPr>
              <a:t>Disability</a:t>
            </a:r>
          </a:p>
          <a:p>
            <a:pPr lvl="1">
              <a:lnSpc>
                <a:spcPct val="80000"/>
              </a:lnSpc>
              <a:spcAft>
                <a:spcPts val="600"/>
              </a:spcAft>
              <a:buSzPct val="100000"/>
            </a:pPr>
            <a:r>
              <a:rPr lang="en-GB" altLang="zh-TW" sz="2400" dirty="0" smtClean="0">
                <a:ea typeface="新細明體" pitchFamily="18" charset="-120"/>
              </a:rPr>
              <a:t>Ethnicity</a:t>
            </a:r>
            <a:endParaRPr lang="en-GB" altLang="zh-TW" sz="2400" dirty="0">
              <a:ea typeface="新細明體" pitchFamily="18" charset="-120"/>
            </a:endParaRPr>
          </a:p>
          <a:p>
            <a:pPr>
              <a:lnSpc>
                <a:spcPct val="80000"/>
              </a:lnSpc>
              <a:spcAft>
                <a:spcPts val="600"/>
              </a:spcAft>
              <a:buSzPct val="100000"/>
            </a:pPr>
            <a:r>
              <a:rPr lang="en-GB" altLang="zh-TW" sz="2800" dirty="0">
                <a:ea typeface="新細明體" pitchFamily="18" charset="-120"/>
              </a:rPr>
              <a:t>Completing a questionnaire or answering interviewer questions requires a great deal of tacit knowledge that we should not take for </a:t>
            </a:r>
            <a:r>
              <a:rPr lang="en-GB" altLang="zh-TW" sz="2800" dirty="0" smtClean="0">
                <a:ea typeface="新細明體" pitchFamily="18" charset="-120"/>
              </a:rPr>
              <a:t>granted</a:t>
            </a:r>
          </a:p>
          <a:p>
            <a:pPr>
              <a:lnSpc>
                <a:spcPct val="80000"/>
              </a:lnSpc>
              <a:spcAft>
                <a:spcPts val="600"/>
              </a:spcAft>
              <a:buSzPct val="100000"/>
            </a:pPr>
            <a:r>
              <a:rPr lang="en-GB" altLang="zh-TW" sz="2800" dirty="0" smtClean="0">
                <a:ea typeface="新細明體" pitchFamily="18" charset="-120"/>
              </a:rPr>
              <a:t>It </a:t>
            </a:r>
            <a:r>
              <a:rPr lang="en-GB" altLang="zh-TW" sz="2800" dirty="0">
                <a:ea typeface="新細明體" pitchFamily="18" charset="-120"/>
              </a:rPr>
              <a:t>is a social performance</a:t>
            </a:r>
            <a:endParaRPr lang="en-GB" sz="2800" dirty="0"/>
          </a:p>
        </p:txBody>
      </p:sp>
    </p:spTree>
    <p:extLst>
      <p:ext uri="{BB962C8B-B14F-4D97-AF65-F5344CB8AC3E}">
        <p14:creationId xmlns:p14="http://schemas.microsoft.com/office/powerpoint/2010/main" val="306081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ChangeArrowheads="1"/>
          </p:cNvSpPr>
          <p:nvPr/>
        </p:nvSpPr>
        <p:spPr bwMode="auto">
          <a:xfrm>
            <a:off x="457200" y="274638"/>
            <a:ext cx="8229600" cy="11430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GB" sz="4000" dirty="0"/>
              <a:t>Types of </a:t>
            </a:r>
            <a:r>
              <a:rPr lang="en-GB" sz="4000" dirty="0" smtClean="0"/>
              <a:t>Questions</a:t>
            </a:r>
            <a:endParaRPr lang="en-GB" sz="4400" b="1" dirty="0">
              <a:solidFill>
                <a:schemeClr val="bg1"/>
              </a:solidFill>
              <a:latin typeface="Arial Unicode MS" pitchFamily="34" charset="-128"/>
            </a:endParaRPr>
          </a:p>
        </p:txBody>
      </p:sp>
      <p:sp>
        <p:nvSpPr>
          <p:cNvPr id="108548" name="Rectangle 4"/>
          <p:cNvSpPr>
            <a:spLocks noChangeArrowheads="1"/>
          </p:cNvSpPr>
          <p:nvPr/>
        </p:nvSpPr>
        <p:spPr bwMode="auto">
          <a:xfrm>
            <a:off x="467544" y="1628800"/>
            <a:ext cx="8229600" cy="4525962"/>
          </a:xfrm>
          <a:prstGeom prst="rect">
            <a:avLst/>
          </a:prstGeom>
          <a:noFill/>
          <a:ln w="9525">
            <a:noFill/>
            <a:miter lim="800000"/>
            <a:headEnd/>
            <a:tailEnd/>
          </a:ln>
          <a:effectLst/>
        </p:spPr>
        <p:txBody>
          <a:bodyPr/>
          <a:lstStyle/>
          <a:p>
            <a:pPr marL="342900" indent="-342900">
              <a:lnSpc>
                <a:spcPct val="90000"/>
              </a:lnSpc>
              <a:spcBef>
                <a:spcPct val="20000"/>
              </a:spcBef>
              <a:buSzPct val="100000"/>
              <a:buFont typeface="Arial"/>
              <a:buChar char="•"/>
            </a:pPr>
            <a:r>
              <a:rPr lang="en-GB" altLang="zh-TW" sz="2400" dirty="0">
                <a:ea typeface="新細明體" pitchFamily="18" charset="-120"/>
              </a:rPr>
              <a:t>Generally we think of survey questions </a:t>
            </a:r>
            <a:r>
              <a:rPr lang="en-GB" altLang="zh-TW" sz="2400" dirty="0" smtClean="0">
                <a:ea typeface="新細明體" pitchFamily="18" charset="-120"/>
              </a:rPr>
              <a:t>as consisting </a:t>
            </a:r>
            <a:r>
              <a:rPr lang="en-GB" altLang="zh-TW" sz="2400" dirty="0">
                <a:ea typeface="新細明體" pitchFamily="18" charset="-120"/>
              </a:rPr>
              <a:t>of general three </a:t>
            </a:r>
            <a:r>
              <a:rPr lang="en-GB" altLang="zh-TW" sz="2400" dirty="0" smtClean="0">
                <a:ea typeface="新細明體" pitchFamily="18" charset="-120"/>
              </a:rPr>
              <a:t>types</a:t>
            </a:r>
            <a:r>
              <a:rPr lang="is-IS" altLang="zh-TW" sz="2400" dirty="0" smtClean="0">
                <a:ea typeface="新細明體" pitchFamily="18" charset="-120"/>
              </a:rPr>
              <a:t>…</a:t>
            </a:r>
          </a:p>
          <a:p>
            <a:pPr marL="342900" indent="-342900">
              <a:lnSpc>
                <a:spcPct val="90000"/>
              </a:lnSpc>
              <a:spcBef>
                <a:spcPct val="20000"/>
              </a:spcBef>
              <a:buSzPct val="100000"/>
              <a:buFont typeface="Arial"/>
              <a:buChar char="•"/>
            </a:pPr>
            <a:endParaRPr lang="en-GB" altLang="zh-TW" sz="1600" dirty="0">
              <a:ea typeface="新細明體" pitchFamily="18" charset="-120"/>
            </a:endParaRPr>
          </a:p>
          <a:p>
            <a:pPr marL="342900" indent="-342900">
              <a:lnSpc>
                <a:spcPct val="90000"/>
              </a:lnSpc>
              <a:spcBef>
                <a:spcPct val="20000"/>
              </a:spcBef>
              <a:buSzPct val="100000"/>
              <a:buFont typeface="Arial"/>
              <a:buChar char="•"/>
            </a:pPr>
            <a:r>
              <a:rPr lang="en-GB" altLang="zh-TW" sz="2400" dirty="0">
                <a:ea typeface="新細明體" pitchFamily="18" charset="-120"/>
              </a:rPr>
              <a:t> Those concerned with </a:t>
            </a:r>
            <a:r>
              <a:rPr lang="en-GB" altLang="zh-TW" sz="2400" b="1" dirty="0">
                <a:ea typeface="新細明體" pitchFamily="18" charset="-120"/>
              </a:rPr>
              <a:t>facts</a:t>
            </a:r>
          </a:p>
          <a:p>
            <a:pPr marL="800100" lvl="1" indent="-342900">
              <a:lnSpc>
                <a:spcPct val="90000"/>
              </a:lnSpc>
              <a:spcBef>
                <a:spcPct val="20000"/>
              </a:spcBef>
              <a:buSzPct val="100000"/>
              <a:buFont typeface="Arial"/>
              <a:buChar char="•"/>
            </a:pPr>
            <a:r>
              <a:rPr lang="en-GB" altLang="zh-TW" sz="2400" dirty="0" smtClean="0">
                <a:ea typeface="新細明體" pitchFamily="18" charset="-120"/>
              </a:rPr>
              <a:t>‘</a:t>
            </a:r>
            <a:r>
              <a:rPr lang="en-GB" altLang="zh-TW" sz="2400" dirty="0">
                <a:ea typeface="新細明體" pitchFamily="18" charset="-120"/>
              </a:rPr>
              <a:t>What is the postcode of where you live?’</a:t>
            </a:r>
          </a:p>
          <a:p>
            <a:pPr>
              <a:lnSpc>
                <a:spcPct val="90000"/>
              </a:lnSpc>
              <a:spcBef>
                <a:spcPct val="20000"/>
              </a:spcBef>
              <a:buSzPct val="100000"/>
            </a:pPr>
            <a:endParaRPr lang="en-GB" altLang="zh-TW" sz="1600" dirty="0" smtClean="0">
              <a:ea typeface="新細明體" pitchFamily="18" charset="-120"/>
            </a:endParaRPr>
          </a:p>
          <a:p>
            <a:pPr marL="342900" indent="-342900">
              <a:lnSpc>
                <a:spcPct val="90000"/>
              </a:lnSpc>
              <a:spcBef>
                <a:spcPct val="20000"/>
              </a:spcBef>
              <a:buSzPct val="100000"/>
              <a:buFont typeface="Arial"/>
              <a:buChar char="•"/>
            </a:pPr>
            <a:r>
              <a:rPr lang="en-GB" altLang="zh-TW" sz="2400" dirty="0" smtClean="0">
                <a:ea typeface="新細明體" pitchFamily="18" charset="-120"/>
              </a:rPr>
              <a:t>Those </a:t>
            </a:r>
            <a:r>
              <a:rPr lang="en-GB" altLang="zh-TW" sz="2400" dirty="0">
                <a:ea typeface="新細明體" pitchFamily="18" charset="-120"/>
              </a:rPr>
              <a:t>concerned with </a:t>
            </a:r>
            <a:r>
              <a:rPr lang="en-GB" altLang="zh-TW" sz="2400" b="1" dirty="0">
                <a:ea typeface="新細明體" pitchFamily="18" charset="-120"/>
              </a:rPr>
              <a:t>behaviour</a:t>
            </a:r>
            <a:r>
              <a:rPr lang="en-GB" altLang="zh-TW" sz="2400" dirty="0">
                <a:ea typeface="新細明體" pitchFamily="18" charset="-120"/>
              </a:rPr>
              <a:t> </a:t>
            </a:r>
          </a:p>
          <a:p>
            <a:pPr marL="800100" lvl="1" indent="-342900">
              <a:lnSpc>
                <a:spcPct val="90000"/>
              </a:lnSpc>
              <a:spcBef>
                <a:spcPct val="20000"/>
              </a:spcBef>
              <a:buSzPct val="100000"/>
              <a:buFont typeface="Arial"/>
              <a:buChar char="•"/>
            </a:pPr>
            <a:r>
              <a:rPr lang="en-GB" altLang="zh-TW" sz="2400" dirty="0" smtClean="0">
                <a:ea typeface="新細明體" pitchFamily="18" charset="-120"/>
              </a:rPr>
              <a:t>‘</a:t>
            </a:r>
            <a:r>
              <a:rPr lang="en-GB" altLang="zh-TW" sz="2400" dirty="0">
                <a:ea typeface="新細明體" pitchFamily="18" charset="-120"/>
              </a:rPr>
              <a:t>How often do you use Poppleton Leisure Centre?</a:t>
            </a:r>
            <a:r>
              <a:rPr lang="en-GB" altLang="zh-TW" sz="2400" dirty="0" smtClean="0">
                <a:ea typeface="新細明體" pitchFamily="18" charset="-120"/>
              </a:rPr>
              <a:t>’</a:t>
            </a:r>
          </a:p>
          <a:p>
            <a:pPr lvl="2">
              <a:lnSpc>
                <a:spcPct val="90000"/>
              </a:lnSpc>
              <a:spcBef>
                <a:spcPct val="20000"/>
              </a:spcBef>
              <a:buSzPct val="100000"/>
            </a:pPr>
            <a:endParaRPr lang="en-GB" altLang="zh-TW" sz="1600" dirty="0">
              <a:ea typeface="新細明體" pitchFamily="18" charset="-120"/>
            </a:endParaRPr>
          </a:p>
          <a:p>
            <a:pPr marL="342900" indent="-342900">
              <a:lnSpc>
                <a:spcPct val="90000"/>
              </a:lnSpc>
              <a:spcBef>
                <a:spcPct val="20000"/>
              </a:spcBef>
              <a:buSzPct val="100000"/>
              <a:buFont typeface="Arial"/>
              <a:buChar char="•"/>
            </a:pPr>
            <a:r>
              <a:rPr lang="en-GB" altLang="zh-TW" sz="2400" dirty="0">
                <a:ea typeface="新細明體" pitchFamily="18" charset="-120"/>
              </a:rPr>
              <a:t> Those concerned with </a:t>
            </a:r>
            <a:r>
              <a:rPr lang="en-GB" altLang="zh-TW" sz="2400" b="1" dirty="0">
                <a:ea typeface="新細明體" pitchFamily="18" charset="-120"/>
              </a:rPr>
              <a:t>attitudes/beliefs</a:t>
            </a:r>
          </a:p>
          <a:p>
            <a:pPr marL="800100" lvl="1" indent="-342900">
              <a:lnSpc>
                <a:spcPct val="90000"/>
              </a:lnSpc>
              <a:spcBef>
                <a:spcPct val="20000"/>
              </a:spcBef>
              <a:buSzPct val="100000"/>
              <a:buFont typeface="Arial"/>
              <a:buChar char="•"/>
            </a:pPr>
            <a:r>
              <a:rPr lang="en-GB" altLang="zh-TW" sz="2400" dirty="0" smtClean="0">
                <a:ea typeface="新細明體" pitchFamily="18" charset="-120"/>
              </a:rPr>
              <a:t>‘</a:t>
            </a:r>
            <a:r>
              <a:rPr lang="en-GB" altLang="zh-TW" sz="2400" dirty="0">
                <a:ea typeface="新細明體" pitchFamily="18" charset="-120"/>
              </a:rPr>
              <a:t>To what extent do you agree with the </a:t>
            </a:r>
            <a:r>
              <a:rPr lang="en-GB" altLang="zh-TW" sz="2400" dirty="0" smtClean="0">
                <a:ea typeface="新細明體" pitchFamily="18" charset="-120"/>
              </a:rPr>
              <a:t>following </a:t>
            </a:r>
            <a:r>
              <a:rPr lang="en-GB" altLang="zh-TW" sz="2400" dirty="0">
                <a:ea typeface="新細明體" pitchFamily="18" charset="-120"/>
              </a:rPr>
              <a:t>statement: ‘</a:t>
            </a:r>
            <a:r>
              <a:rPr lang="en-GB" altLang="zh-TW" sz="2400" i="1" dirty="0">
                <a:ea typeface="新細明體" pitchFamily="18" charset="-120"/>
              </a:rPr>
              <a:t>The cost of Poppleton Leisure Centre redevelopment was money well spent’ </a:t>
            </a:r>
            <a:endParaRPr lang="en-GB" sz="2400" i="1" dirty="0"/>
          </a:p>
        </p:txBody>
      </p:sp>
    </p:spTree>
    <p:extLst>
      <p:ext uri="{BB962C8B-B14F-4D97-AF65-F5344CB8AC3E}">
        <p14:creationId xmlns:p14="http://schemas.microsoft.com/office/powerpoint/2010/main" val="3760375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How to </a:t>
            </a:r>
            <a:r>
              <a:rPr lang="en-GB" dirty="0" smtClean="0"/>
              <a:t>Ask </a:t>
            </a:r>
            <a:r>
              <a:rPr lang="en-GB" dirty="0"/>
              <a:t>Bad Questions!</a:t>
            </a:r>
          </a:p>
        </p:txBody>
      </p:sp>
      <p:sp>
        <p:nvSpPr>
          <p:cNvPr id="3" name="Content Placeholder 2"/>
          <p:cNvSpPr>
            <a:spLocks noGrp="1"/>
          </p:cNvSpPr>
          <p:nvPr>
            <p:ph idx="1"/>
          </p:nvPr>
        </p:nvSpPr>
        <p:spPr/>
        <p:txBody>
          <a:bodyPr>
            <a:normAutofit fontScale="85000" lnSpcReduction="20000"/>
          </a:bodyPr>
          <a:lstStyle/>
          <a:p>
            <a:r>
              <a:rPr lang="en-GB" dirty="0" smtClean="0"/>
              <a:t>Avoid </a:t>
            </a:r>
            <a:r>
              <a:rPr lang="en-GB" dirty="0"/>
              <a:t>general (unspecific) questions</a:t>
            </a:r>
          </a:p>
          <a:p>
            <a:pPr lvl="1"/>
            <a:r>
              <a:rPr lang="en-GB" dirty="0"/>
              <a:t>‘How satisfied are you with your job?’</a:t>
            </a:r>
          </a:p>
          <a:p>
            <a:pPr lvl="1">
              <a:buNone/>
            </a:pPr>
            <a:endParaRPr lang="en-GB" dirty="0"/>
          </a:p>
          <a:p>
            <a:r>
              <a:rPr lang="en-GB" dirty="0"/>
              <a:t>Avoid double-barrelled questions</a:t>
            </a:r>
          </a:p>
          <a:p>
            <a:pPr lvl="1"/>
            <a:r>
              <a:rPr lang="en-GB" dirty="0"/>
              <a:t>‘How satisfied are you with your job and pay?’</a:t>
            </a:r>
          </a:p>
          <a:p>
            <a:pPr lvl="1">
              <a:buNone/>
            </a:pPr>
            <a:endParaRPr lang="en-GB" dirty="0"/>
          </a:p>
          <a:p>
            <a:r>
              <a:rPr lang="en-GB" dirty="0"/>
              <a:t>Avoid negatives (and double negatives!)</a:t>
            </a:r>
          </a:p>
          <a:p>
            <a:pPr lvl="1"/>
            <a:r>
              <a:rPr lang="en-GB" dirty="0"/>
              <a:t>‘Do you not agree with not reviewing your pay?’</a:t>
            </a:r>
          </a:p>
          <a:p>
            <a:pPr lvl="1"/>
            <a:endParaRPr lang="en-GB" dirty="0"/>
          </a:p>
          <a:p>
            <a:r>
              <a:rPr lang="en-GB" dirty="0"/>
              <a:t>Don’t make people answer irrelevant questions</a:t>
            </a:r>
          </a:p>
          <a:p>
            <a:pPr lvl="1"/>
            <a:r>
              <a:rPr lang="en-GB" dirty="0"/>
              <a:t>‘How much do you earn?’ to someone who is unemployed </a:t>
            </a:r>
          </a:p>
        </p:txBody>
      </p:sp>
      <p:sp>
        <p:nvSpPr>
          <p:cNvPr id="4" name="TextBox 3"/>
          <p:cNvSpPr txBox="1"/>
          <p:nvPr/>
        </p:nvSpPr>
        <p:spPr>
          <a:xfrm>
            <a:off x="1187624" y="6237312"/>
            <a:ext cx="712879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algn="ctr"/>
            <a:r>
              <a:rPr lang="en-GB" dirty="0"/>
              <a:t>ALWAYS PILOT YOUR DATA COLLECTION INSTRUMENT!</a:t>
            </a:r>
          </a:p>
        </p:txBody>
      </p:sp>
    </p:spTree>
    <p:extLst>
      <p:ext uri="{BB962C8B-B14F-4D97-AF65-F5344CB8AC3E}">
        <p14:creationId xmlns:p14="http://schemas.microsoft.com/office/powerpoint/2010/main" val="400886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296144"/>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dirty="0"/>
              <a:t>The Indispensability of Quality and Quantity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10"/>
          <p:cNvSpPr>
            <a:spLocks noChangeArrowheads="1"/>
          </p:cNvSpPr>
          <p:nvPr/>
        </p:nvSpPr>
        <p:spPr bwMode="auto">
          <a:xfrm>
            <a:off x="0" y="2678113"/>
            <a:ext cx="9144000" cy="0"/>
          </a:xfrm>
          <a:prstGeom prst="rect">
            <a:avLst/>
          </a:prstGeom>
          <a:noFill/>
          <a:ln w="9525">
            <a:noFill/>
            <a:miter lim="800000"/>
            <a:headEnd/>
            <a:tailEnd/>
          </a:ln>
          <a:effectLst/>
        </p:spPr>
        <p:txBody>
          <a:bodyPr wrap="none" anchor="ctr">
            <a:spAutoFit/>
          </a:bodyPr>
          <a:lstStyle/>
          <a:p>
            <a:pPr eaLnBrk="1" hangingPunct="1"/>
            <a:endParaRPr lang="en-GB" sz="1800">
              <a:latin typeface="Arial" charset="0"/>
            </a:endParaRPr>
          </a:p>
        </p:txBody>
      </p:sp>
      <p:sp>
        <p:nvSpPr>
          <p:cNvPr id="117771" name="Rectangle 11"/>
          <p:cNvSpPr>
            <a:spLocks noChangeArrowheads="1"/>
          </p:cNvSpPr>
          <p:nvPr/>
        </p:nvSpPr>
        <p:spPr bwMode="auto">
          <a:xfrm>
            <a:off x="0" y="2678113"/>
            <a:ext cx="9144000" cy="0"/>
          </a:xfrm>
          <a:prstGeom prst="rect">
            <a:avLst/>
          </a:prstGeom>
          <a:noFill/>
          <a:ln w="9525">
            <a:noFill/>
            <a:miter lim="800000"/>
            <a:headEnd/>
            <a:tailEnd/>
          </a:ln>
          <a:effectLst/>
        </p:spPr>
        <p:txBody>
          <a:bodyPr wrap="none" anchor="ctr">
            <a:spAutoFit/>
          </a:bodyPr>
          <a:lstStyle/>
          <a:p>
            <a:pPr eaLnBrk="1" hangingPunct="1"/>
            <a:endParaRPr lang="en-GB" sz="1800">
              <a:latin typeface="Arial" charset="0"/>
            </a:endParaRPr>
          </a:p>
        </p:txBody>
      </p:sp>
      <p:sp>
        <p:nvSpPr>
          <p:cNvPr id="117772" name="Rectangle 12"/>
          <p:cNvSpPr>
            <a:spLocks noChangeArrowheads="1"/>
          </p:cNvSpPr>
          <p:nvPr/>
        </p:nvSpPr>
        <p:spPr bwMode="auto">
          <a:xfrm>
            <a:off x="0" y="2678113"/>
            <a:ext cx="9144000" cy="0"/>
          </a:xfrm>
          <a:prstGeom prst="rect">
            <a:avLst/>
          </a:prstGeom>
          <a:noFill/>
          <a:ln w="9525">
            <a:noFill/>
            <a:miter lim="800000"/>
            <a:headEnd/>
            <a:tailEnd/>
          </a:ln>
          <a:effectLst/>
        </p:spPr>
        <p:txBody>
          <a:bodyPr wrap="none" anchor="ctr">
            <a:spAutoFit/>
          </a:bodyPr>
          <a:lstStyle/>
          <a:p>
            <a:pPr eaLnBrk="1" hangingPunct="1"/>
            <a:endParaRPr lang="en-GB" sz="1800">
              <a:latin typeface="Arial" charset="0"/>
            </a:endParaRPr>
          </a:p>
        </p:txBody>
      </p:sp>
      <p:sp>
        <p:nvSpPr>
          <p:cNvPr id="117773" name="Rectangle 13"/>
          <p:cNvSpPr>
            <a:spLocks noGrp="1" noChangeArrowheads="1"/>
          </p:cNvSpPr>
          <p:nvPr>
            <p:ph type="title"/>
          </p:nvPr>
        </p:nvSpPr>
        <p:spPr bwMode="auto">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normAutofit/>
          </a:bodyPr>
          <a:lstStyle/>
          <a:p>
            <a:r>
              <a:rPr lang="en-GB" altLang="zh-TW" sz="4000" dirty="0">
                <a:ea typeface="新細明體" pitchFamily="18" charset="-120"/>
              </a:rPr>
              <a:t>Group Activity</a:t>
            </a:r>
            <a:r>
              <a:rPr lang="en-GB" altLang="zh-TW" sz="4000" dirty="0" smtClean="0">
                <a:ea typeface="新細明體" pitchFamily="18" charset="-120"/>
              </a:rPr>
              <a:t>: Rewriting Questions</a:t>
            </a:r>
            <a:endParaRPr lang="en-GB" dirty="0"/>
          </a:p>
        </p:txBody>
      </p:sp>
      <p:sp>
        <p:nvSpPr>
          <p:cNvPr id="117774" name="Rectangle 14"/>
          <p:cNvSpPr>
            <a:spLocks noGrp="1" noChangeArrowheads="1"/>
          </p:cNvSpPr>
          <p:nvPr>
            <p:ph type="body" idx="1"/>
          </p:nvPr>
        </p:nvSpPr>
        <p:spPr>
          <a:xfrm>
            <a:off x="457200" y="1668463"/>
            <a:ext cx="8229600" cy="4136801"/>
          </a:xfrm>
          <a:noFill/>
          <a:ln/>
        </p:spPr>
        <p:txBody>
          <a:bodyPr>
            <a:normAutofit lnSpcReduction="10000"/>
          </a:bodyPr>
          <a:lstStyle/>
          <a:p>
            <a:pPr>
              <a:buSzPct val="100000"/>
            </a:pPr>
            <a:r>
              <a:rPr lang="en-GB" altLang="zh-TW" sz="2400" dirty="0"/>
              <a:t>Working in pairs, rewrite </a:t>
            </a:r>
            <a:r>
              <a:rPr lang="en-GB" altLang="zh-TW" sz="2400" dirty="0" smtClean="0"/>
              <a:t>the questions below…</a:t>
            </a:r>
            <a:r>
              <a:rPr lang="en-GB" altLang="zh-TW" sz="2400" dirty="0"/>
              <a:t/>
            </a:r>
            <a:br>
              <a:rPr lang="en-GB" altLang="zh-TW" sz="2400" dirty="0"/>
            </a:br>
            <a:endParaRPr lang="en-GB" altLang="zh-TW" sz="2400" dirty="0" smtClean="0"/>
          </a:p>
          <a:p>
            <a:pPr marL="857250" lvl="1" indent="-457200">
              <a:buSzPct val="100000"/>
              <a:buFont typeface="+mj-lt"/>
              <a:buAutoNum type="alphaLcParenR"/>
            </a:pPr>
            <a:r>
              <a:rPr lang="en-GB" altLang="zh-TW" sz="2400" dirty="0" smtClean="0">
                <a:ea typeface="新細明體" pitchFamily="18" charset="-120"/>
              </a:rPr>
              <a:t>How </a:t>
            </a:r>
            <a:r>
              <a:rPr lang="en-GB" altLang="zh-TW" sz="2400" dirty="0">
                <a:ea typeface="新細明體" pitchFamily="18" charset="-120"/>
              </a:rPr>
              <a:t>long have you been in London</a:t>
            </a:r>
            <a:r>
              <a:rPr lang="en-GB" altLang="zh-TW" sz="2400" dirty="0" smtClean="0">
                <a:ea typeface="新細明體" pitchFamily="18" charset="-120"/>
              </a:rPr>
              <a:t>?</a:t>
            </a:r>
          </a:p>
          <a:p>
            <a:pPr marL="857250" lvl="1" indent="-457200">
              <a:buSzPct val="100000"/>
              <a:buFont typeface="+mj-lt"/>
              <a:buAutoNum type="alphaLcParenR"/>
            </a:pPr>
            <a:endParaRPr lang="en-GB" altLang="zh-TW" sz="2400" dirty="0">
              <a:ea typeface="新細明體" pitchFamily="18" charset="-120"/>
            </a:endParaRPr>
          </a:p>
          <a:p>
            <a:pPr marL="857250" lvl="1" indent="-457200">
              <a:buSzPct val="100000"/>
              <a:buFont typeface="+mj-lt"/>
              <a:buAutoNum type="alphaLcParenR"/>
            </a:pPr>
            <a:r>
              <a:rPr lang="en-GB" altLang="zh-TW" sz="2400" dirty="0">
                <a:ea typeface="新細明體" pitchFamily="18" charset="-120"/>
              </a:rPr>
              <a:t>Do you believe in animal experiments</a:t>
            </a:r>
            <a:r>
              <a:rPr lang="en-GB" altLang="zh-TW" sz="2400" dirty="0" smtClean="0">
                <a:ea typeface="新細明體" pitchFamily="18" charset="-120"/>
              </a:rPr>
              <a:t>?</a:t>
            </a:r>
          </a:p>
          <a:p>
            <a:pPr marL="857250" lvl="1" indent="-457200">
              <a:buSzPct val="100000"/>
              <a:buFont typeface="+mj-lt"/>
              <a:buAutoNum type="alphaLcParenR"/>
            </a:pPr>
            <a:endParaRPr lang="en-GB" altLang="zh-TW" sz="2400" dirty="0">
              <a:ea typeface="新細明體" pitchFamily="18" charset="-120"/>
            </a:endParaRPr>
          </a:p>
          <a:p>
            <a:pPr marL="857250" lvl="1" indent="-457200">
              <a:buSzPct val="100000"/>
              <a:buFont typeface="+mj-lt"/>
              <a:buAutoNum type="alphaLcParenR"/>
            </a:pPr>
            <a:r>
              <a:rPr lang="en-GB" altLang="zh-TW" sz="2400" dirty="0">
                <a:ea typeface="新細明體" pitchFamily="18" charset="-120"/>
              </a:rPr>
              <a:t>‘The council have decided to introduce a new way of collecting recyclable material from households.   Do you think that separating glass, cardboard and metal would make it easier or harder for you to recycle materials or would it make no difference</a:t>
            </a:r>
            <a:r>
              <a:rPr lang="en-GB" altLang="zh-TW" sz="2400" dirty="0" smtClean="0">
                <a:ea typeface="新細明體" pitchFamily="18" charset="-120"/>
              </a:rPr>
              <a:t>?</a:t>
            </a:r>
            <a:endParaRPr lang="en-GB" sz="2400" dirty="0"/>
          </a:p>
        </p:txBody>
      </p:sp>
      <p:sp>
        <p:nvSpPr>
          <p:cNvPr id="2" name="Rectangle 1"/>
          <p:cNvSpPr/>
          <p:nvPr/>
        </p:nvSpPr>
        <p:spPr>
          <a:xfrm>
            <a:off x="899592" y="6085542"/>
            <a:ext cx="741682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buClr>
                <a:schemeClr val="accent2"/>
              </a:buClr>
              <a:buSzPct val="75000"/>
            </a:pPr>
            <a:r>
              <a:rPr lang="en-GB" altLang="zh-TW" sz="2000" i="1" dirty="0"/>
              <a:t>Tip: Some might need breaking down into more than one question</a:t>
            </a:r>
          </a:p>
        </p:txBody>
      </p:sp>
    </p:spTree>
    <p:extLst>
      <p:ext uri="{BB962C8B-B14F-4D97-AF65-F5344CB8AC3E}">
        <p14:creationId xmlns:p14="http://schemas.microsoft.com/office/powerpoint/2010/main" val="3793834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C667-7FBF-4668-A373-C04CE4BFAB9F}"/>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Asking </a:t>
            </a:r>
            <a:r>
              <a:rPr lang="en-GB" dirty="0" smtClean="0"/>
              <a:t>About ‘Sensitive</a:t>
            </a:r>
            <a:r>
              <a:rPr lang="en-GB" dirty="0"/>
              <a:t>’ </a:t>
            </a:r>
            <a:r>
              <a:rPr lang="en-GB" dirty="0" smtClean="0"/>
              <a:t>Things</a:t>
            </a:r>
            <a:endParaRPr lang="en-GB" dirty="0"/>
          </a:p>
        </p:txBody>
      </p:sp>
      <p:sp>
        <p:nvSpPr>
          <p:cNvPr id="3" name="Content Placeholder 2">
            <a:extLst>
              <a:ext uri="{FF2B5EF4-FFF2-40B4-BE49-F238E27FC236}">
                <a16:creationId xmlns:a16="http://schemas.microsoft.com/office/drawing/2014/main" id="{FDA1796B-CA2E-4D30-AF50-1F072E6A2E06}"/>
              </a:ext>
            </a:extLst>
          </p:cNvPr>
          <p:cNvSpPr>
            <a:spLocks noGrp="1"/>
          </p:cNvSpPr>
          <p:nvPr>
            <p:ph idx="1"/>
          </p:nvPr>
        </p:nvSpPr>
        <p:spPr/>
        <p:txBody>
          <a:bodyPr>
            <a:normAutofit fontScale="85000" lnSpcReduction="20000"/>
          </a:bodyPr>
          <a:lstStyle/>
          <a:p>
            <a:pPr>
              <a:spcAft>
                <a:spcPts val="600"/>
              </a:spcAft>
            </a:pPr>
            <a:r>
              <a:rPr lang="en-GB" dirty="0"/>
              <a:t>Asking about apparently sensitive things is easier than you might </a:t>
            </a:r>
            <a:r>
              <a:rPr lang="en-GB" dirty="0" smtClean="0"/>
              <a:t>think</a:t>
            </a:r>
            <a:endParaRPr lang="en-GB" dirty="0"/>
          </a:p>
          <a:p>
            <a:pPr>
              <a:spcAft>
                <a:spcPts val="600"/>
              </a:spcAft>
            </a:pPr>
            <a:r>
              <a:rPr lang="en-GB" dirty="0"/>
              <a:t>Scenarios, examples, </a:t>
            </a:r>
            <a:r>
              <a:rPr lang="en-GB" dirty="0" err="1"/>
              <a:t>Lickert</a:t>
            </a:r>
            <a:r>
              <a:rPr lang="en-GB" dirty="0"/>
              <a:t> scale items, ‘show cards’/ ‘sorting cards’ in face to face </a:t>
            </a:r>
            <a:r>
              <a:rPr lang="en-GB" dirty="0" smtClean="0"/>
              <a:t>interviews</a:t>
            </a:r>
            <a:endParaRPr lang="en-GB" dirty="0"/>
          </a:p>
          <a:p>
            <a:pPr>
              <a:spcAft>
                <a:spcPts val="600"/>
              </a:spcAft>
            </a:pPr>
            <a:r>
              <a:rPr lang="en-GB" dirty="0"/>
              <a:t>Age – best way to ask is this: </a:t>
            </a:r>
            <a:r>
              <a:rPr lang="en-GB" i="1" dirty="0"/>
              <a:t>What was your age last birthday?</a:t>
            </a:r>
            <a:r>
              <a:rPr lang="en-GB" dirty="0"/>
              <a:t>  Straight to the point, unambiguous and allows re-coding </a:t>
            </a:r>
            <a:r>
              <a:rPr lang="en-GB" dirty="0" smtClean="0"/>
              <a:t>later</a:t>
            </a:r>
          </a:p>
          <a:p>
            <a:pPr>
              <a:spcAft>
                <a:spcPts val="600"/>
              </a:spcAft>
            </a:pPr>
            <a:r>
              <a:rPr lang="en-GB" dirty="0" smtClean="0"/>
              <a:t>Asking </a:t>
            </a:r>
            <a:r>
              <a:rPr lang="en-GB" dirty="0"/>
              <a:t>about income: </a:t>
            </a:r>
            <a:r>
              <a:rPr lang="en-GB" i="1" dirty="0"/>
              <a:t>After deductions such as income tax and National Insurance how much do you earn each week?  Please tell me which band on this card your weekly earnings are in. </a:t>
            </a:r>
            <a:r>
              <a:rPr lang="en-GB" dirty="0" err="1"/>
              <a:t>nb.</a:t>
            </a:r>
            <a:r>
              <a:rPr lang="en-GB" dirty="0"/>
              <a:t> Weekly is used in this example, but may not always be </a:t>
            </a:r>
            <a:r>
              <a:rPr lang="en-GB" dirty="0" smtClean="0"/>
              <a:t>appropriate</a:t>
            </a:r>
            <a:endParaRPr lang="en-GB" dirty="0"/>
          </a:p>
        </p:txBody>
      </p:sp>
    </p:spTree>
    <p:extLst>
      <p:ext uri="{BB962C8B-B14F-4D97-AF65-F5344CB8AC3E}">
        <p14:creationId xmlns:p14="http://schemas.microsoft.com/office/powerpoint/2010/main" val="3934640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FF12-218B-4C39-A35D-6F9C013ACB4B}"/>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sz="4000" dirty="0"/>
              <a:t>Have </a:t>
            </a:r>
            <a:r>
              <a:rPr lang="en-GB" sz="4000" dirty="0" smtClean="0"/>
              <a:t>You </a:t>
            </a:r>
            <a:r>
              <a:rPr lang="en-GB" sz="4000" dirty="0"/>
              <a:t>M</a:t>
            </a:r>
            <a:r>
              <a:rPr lang="en-GB" sz="4000" dirty="0" smtClean="0"/>
              <a:t>urdered </a:t>
            </a:r>
            <a:r>
              <a:rPr lang="en-GB" sz="4000" dirty="0"/>
              <a:t>Y</a:t>
            </a:r>
            <a:r>
              <a:rPr lang="en-GB" sz="4000" dirty="0" smtClean="0"/>
              <a:t>our </a:t>
            </a:r>
            <a:r>
              <a:rPr lang="en-GB" sz="4000" dirty="0"/>
              <a:t>W</a:t>
            </a:r>
            <a:r>
              <a:rPr lang="en-GB" sz="4000" dirty="0" smtClean="0"/>
              <a:t>ife?</a:t>
            </a:r>
            <a:br>
              <a:rPr lang="en-GB" sz="4000" dirty="0" smtClean="0"/>
            </a:br>
            <a:r>
              <a:rPr lang="en-GB" sz="3600" dirty="0" smtClean="0"/>
              <a:t>(</a:t>
            </a:r>
            <a:r>
              <a:rPr lang="en-GB" sz="3600" dirty="0"/>
              <a:t>after </a:t>
            </a:r>
            <a:r>
              <a:rPr lang="en-GB" sz="3600" dirty="0" smtClean="0"/>
              <a:t>Barton </a:t>
            </a:r>
            <a:r>
              <a:rPr lang="en-GB" sz="3600" dirty="0"/>
              <a:t>1958)</a:t>
            </a:r>
          </a:p>
        </p:txBody>
      </p:sp>
      <p:sp>
        <p:nvSpPr>
          <p:cNvPr id="3" name="Content Placeholder 2">
            <a:extLst>
              <a:ext uri="{FF2B5EF4-FFF2-40B4-BE49-F238E27FC236}">
                <a16:creationId xmlns:a16="http://schemas.microsoft.com/office/drawing/2014/main" id="{72C1EC22-6F77-4038-8C1D-DB1C6EEF4CAA}"/>
              </a:ext>
            </a:extLst>
          </p:cNvPr>
          <p:cNvSpPr>
            <a:spLocks noGrp="1"/>
          </p:cNvSpPr>
          <p:nvPr>
            <p:ph idx="1"/>
          </p:nvPr>
        </p:nvSpPr>
        <p:spPr/>
        <p:txBody>
          <a:bodyPr>
            <a:normAutofit lnSpcReduction="10000"/>
          </a:bodyPr>
          <a:lstStyle/>
          <a:p>
            <a:pPr>
              <a:spcAft>
                <a:spcPts val="600"/>
              </a:spcAft>
            </a:pPr>
            <a:r>
              <a:rPr lang="en-GB" dirty="0"/>
              <a:t>There are several indirect approaches  </a:t>
            </a:r>
          </a:p>
          <a:p>
            <a:pPr marL="914400" lvl="1" indent="-514350">
              <a:spcAft>
                <a:spcPts val="600"/>
              </a:spcAft>
              <a:buFont typeface="+mj-lt"/>
              <a:buAutoNum type="alphaLcParenR"/>
            </a:pPr>
            <a:r>
              <a:rPr lang="en-GB" dirty="0" smtClean="0"/>
              <a:t>The </a:t>
            </a:r>
            <a:r>
              <a:rPr lang="en-GB" dirty="0"/>
              <a:t>casual approach: ‘Do you happen to have murdered your wife</a:t>
            </a:r>
            <a:r>
              <a:rPr lang="en-GB" dirty="0" smtClean="0"/>
              <a:t>?’</a:t>
            </a:r>
            <a:endParaRPr lang="en-GB" dirty="0"/>
          </a:p>
          <a:p>
            <a:pPr marL="914400" lvl="1" indent="-514350">
              <a:spcAft>
                <a:spcPts val="600"/>
              </a:spcAft>
              <a:buFont typeface="+mj-lt"/>
              <a:buAutoNum type="alphaLcParenR"/>
            </a:pPr>
            <a:r>
              <a:rPr lang="en-GB" dirty="0" smtClean="0"/>
              <a:t>The </a:t>
            </a:r>
            <a:r>
              <a:rPr lang="en-GB" dirty="0"/>
              <a:t>numbered card approach: ‘Will you please read off the number of this card which corresponds with what became of </a:t>
            </a:r>
            <a:r>
              <a:rPr lang="en-GB" dirty="0" smtClean="0"/>
              <a:t>your </a:t>
            </a:r>
            <a:r>
              <a:rPr lang="en-GB" dirty="0"/>
              <a:t>wife?’ </a:t>
            </a:r>
          </a:p>
          <a:p>
            <a:pPr marL="914400" lvl="1" indent="-514350">
              <a:spcAft>
                <a:spcPts val="600"/>
              </a:spcAft>
              <a:buFont typeface="+mj-lt"/>
              <a:buAutoNum type="alphaLcParenR"/>
            </a:pPr>
            <a:r>
              <a:rPr lang="en-GB" dirty="0" smtClean="0"/>
              <a:t>The </a:t>
            </a:r>
            <a:r>
              <a:rPr lang="en-GB" dirty="0"/>
              <a:t>everybody approach: ‘As you know, many people have been killing their wives these days. Do you happen to have killed yours?’ </a:t>
            </a:r>
          </a:p>
          <a:p>
            <a:pPr>
              <a:spcAft>
                <a:spcPts val="600"/>
              </a:spcAft>
            </a:pPr>
            <a:endParaRPr lang="en-GB" dirty="0"/>
          </a:p>
        </p:txBody>
      </p:sp>
    </p:spTree>
    <p:extLst>
      <p:ext uri="{BB962C8B-B14F-4D97-AF65-F5344CB8AC3E}">
        <p14:creationId xmlns:p14="http://schemas.microsoft.com/office/powerpoint/2010/main" val="2905092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1" name="Rectangle 7"/>
          <p:cNvSpPr>
            <a:spLocks noGrp="1" noChangeArrowheads="1"/>
          </p:cNvSpPr>
          <p:nvPr>
            <p:ph type="body" idx="1"/>
          </p:nvPr>
        </p:nvSpPr>
        <p:spPr>
          <a:xfrm>
            <a:off x="467545" y="1772817"/>
            <a:ext cx="4392488" cy="4608511"/>
          </a:xfrm>
          <a:noFill/>
          <a:ln/>
        </p:spPr>
        <p:txBody>
          <a:bodyPr>
            <a:normAutofit fontScale="92500" lnSpcReduction="10000"/>
          </a:bodyPr>
          <a:lstStyle/>
          <a:p>
            <a:r>
              <a:rPr lang="en-GB" altLang="zh-TW" dirty="0">
                <a:ea typeface="新細明體" pitchFamily="18" charset="-120"/>
              </a:rPr>
              <a:t>Some questions may be better asked with the use of prompt cards</a:t>
            </a:r>
            <a:r>
              <a:rPr lang="en-GB" dirty="0"/>
              <a:t> </a:t>
            </a:r>
            <a:r>
              <a:rPr lang="en-GB" dirty="0" err="1" smtClean="0"/>
              <a:t>e.g</a:t>
            </a:r>
            <a:r>
              <a:rPr lang="is-IS" dirty="0" smtClean="0"/>
              <a:t>….</a:t>
            </a:r>
            <a:r>
              <a:rPr lang="en-GB" dirty="0" smtClean="0"/>
              <a:t>   </a:t>
            </a:r>
            <a:endParaRPr lang="en-GB" dirty="0"/>
          </a:p>
          <a:p>
            <a:pPr lvl="1">
              <a:buFont typeface="Arial"/>
              <a:buChar char="•"/>
            </a:pPr>
            <a:r>
              <a:rPr lang="en-GB" dirty="0" smtClean="0"/>
              <a:t>After </a:t>
            </a:r>
            <a:r>
              <a:rPr lang="en-GB" dirty="0"/>
              <a:t>deductions such as income tax and National Insurance how much do you earn each week?  Please tell me which band on this card your weekly earnings are </a:t>
            </a:r>
            <a:r>
              <a:rPr lang="en-GB" dirty="0" smtClean="0"/>
              <a:t>in:</a:t>
            </a:r>
            <a:endParaRPr lang="en-GB" dirty="0"/>
          </a:p>
        </p:txBody>
      </p:sp>
      <p:sp>
        <p:nvSpPr>
          <p:cNvPr id="4" name="Title 1">
            <a:extLst>
              <a:ext uri="{FF2B5EF4-FFF2-40B4-BE49-F238E27FC236}">
                <a16:creationId xmlns:a16="http://schemas.microsoft.com/office/drawing/2014/main" id="{3AAAFF12-218B-4C39-A35D-6F9C013ACB4B}"/>
              </a:ext>
            </a:extLst>
          </p:cNvPr>
          <p:cNvSpPr txBox="1">
            <a:spLocks/>
          </p:cNvSpPr>
          <p:nvPr/>
        </p:nvSpPr>
        <p:spPr>
          <a:xfrm>
            <a:off x="457200" y="274638"/>
            <a:ext cx="8229600" cy="114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000" dirty="0" smtClean="0"/>
              <a:t>Visual Aids</a:t>
            </a:r>
            <a:endParaRPr lang="en-GB" sz="3600" dirty="0"/>
          </a:p>
        </p:txBody>
      </p:sp>
      <p:graphicFrame>
        <p:nvGraphicFramePr>
          <p:cNvPr id="6" name="Group 85"/>
          <p:cNvGraphicFramePr>
            <a:graphicFrameLocks/>
          </p:cNvGraphicFramePr>
          <p:nvPr>
            <p:extLst>
              <p:ext uri="{D42A27DB-BD31-4B8C-83A1-F6EECF244321}">
                <p14:modId xmlns:p14="http://schemas.microsoft.com/office/powerpoint/2010/main" val="699509698"/>
              </p:ext>
            </p:extLst>
          </p:nvPr>
        </p:nvGraphicFramePr>
        <p:xfrm>
          <a:off x="5436096" y="1700808"/>
          <a:ext cx="3240360" cy="4907280"/>
        </p:xfrm>
        <a:graphic>
          <a:graphicData uri="http://schemas.openxmlformats.org/drawingml/2006/table">
            <a:tbl>
              <a:tblPr/>
              <a:tblGrid>
                <a:gridCol w="1368151">
                  <a:extLst>
                    <a:ext uri="{9D8B030D-6E8A-4147-A177-3AD203B41FA5}">
                      <a16:colId xmlns:a16="http://schemas.microsoft.com/office/drawing/2014/main" val="20000"/>
                    </a:ext>
                  </a:extLst>
                </a:gridCol>
                <a:gridCol w="1872209">
                  <a:extLst>
                    <a:ext uri="{9D8B030D-6E8A-4147-A177-3AD203B41FA5}">
                      <a16:colId xmlns:a16="http://schemas.microsoft.com/office/drawing/2014/main" val="20001"/>
                    </a:ext>
                  </a:extLst>
                </a:gridCol>
              </a:tblGrid>
              <a:tr h="39906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tx1"/>
                          </a:solidFill>
                          <a:effectLst/>
                          <a:latin typeface="Arial Unicode MS" pitchFamily="34" charset="-128"/>
                          <a:cs typeface="Times New Roman" pitchFamily="18" charset="0"/>
                        </a:rPr>
                        <a:t>Band A</a:t>
                      </a:r>
                      <a:endParaRPr kumimoji="0" lang="en-GB" sz="2000" b="1" i="0" u="none" strike="noStrike" cap="none" normalizeH="0" baseline="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Arial Unicode MS" pitchFamily="34" charset="-128"/>
                          <a:cs typeface="Times New Roman" pitchFamily="18" charset="0"/>
                        </a:rPr>
                        <a:t>Nothing to £99 per week</a:t>
                      </a:r>
                      <a:endParaRPr kumimoji="0" lang="en-GB" sz="2000" b="1" i="0" u="none" strike="noStrike" cap="none" normalizeH="0" baseline="0" dirty="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302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Arial Unicode MS" pitchFamily="34" charset="-128"/>
                          <a:cs typeface="Times New Roman" pitchFamily="18" charset="0"/>
                        </a:rPr>
                        <a:t>Band B</a:t>
                      </a:r>
                      <a:endParaRPr kumimoji="0" lang="en-GB" sz="2000" b="1" i="0" u="none" strike="noStrike" cap="none" normalizeH="0" baseline="0" dirty="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cap="none" normalizeH="0" baseline="0" dirty="0" smtClean="0">
                          <a:ln>
                            <a:noFill/>
                          </a:ln>
                          <a:solidFill>
                            <a:schemeClr val="tx1"/>
                          </a:solidFill>
                          <a:effectLst/>
                          <a:latin typeface="Arial Unicode MS" pitchFamily="34" charset="-128"/>
                          <a:cs typeface="Times New Roman" pitchFamily="18" charset="0"/>
                        </a:rPr>
                        <a:t>£</a:t>
                      </a:r>
                      <a:r>
                        <a:rPr kumimoji="0" lang="en-GB" sz="2000" b="1" i="0" u="none" strike="noStrike" cap="none" normalizeH="0" baseline="0" dirty="0">
                          <a:ln>
                            <a:noFill/>
                          </a:ln>
                          <a:solidFill>
                            <a:schemeClr val="tx1"/>
                          </a:solidFill>
                          <a:effectLst/>
                          <a:latin typeface="Arial Unicode MS" pitchFamily="34" charset="-128"/>
                          <a:cs typeface="Times New Roman" pitchFamily="18" charset="0"/>
                        </a:rPr>
                        <a:t>100 to £199 per </a:t>
                      </a:r>
                      <a:r>
                        <a:rPr kumimoji="0" lang="en-GB" sz="2000" b="1" i="0" u="none" strike="noStrike" cap="none" normalizeH="0" baseline="0" dirty="0" smtClean="0">
                          <a:ln>
                            <a:noFill/>
                          </a:ln>
                          <a:solidFill>
                            <a:schemeClr val="tx1"/>
                          </a:solidFill>
                          <a:effectLst/>
                          <a:latin typeface="Arial Unicode MS" pitchFamily="34" charset="-128"/>
                          <a:cs typeface="Times New Roman" pitchFamily="18" charset="0"/>
                        </a:rPr>
                        <a:t>week</a:t>
                      </a:r>
                      <a:endParaRPr kumimoji="0" lang="en-GB" sz="2000" b="1" i="0" u="none" strike="noStrike" cap="none" normalizeH="0" baseline="0" dirty="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83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tx1"/>
                          </a:solidFill>
                          <a:effectLst/>
                          <a:latin typeface="Arial Unicode MS" pitchFamily="34" charset="-128"/>
                          <a:cs typeface="Times New Roman" pitchFamily="18" charset="0"/>
                        </a:rPr>
                        <a:t>Band C</a:t>
                      </a:r>
                      <a:endParaRPr kumimoji="0" lang="en-GB" sz="2000" b="1" i="0" u="none" strike="noStrike" cap="none" normalizeH="0" baseline="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cap="none" normalizeH="0" baseline="0" dirty="0">
                          <a:ln>
                            <a:noFill/>
                          </a:ln>
                          <a:solidFill>
                            <a:schemeClr val="tx1"/>
                          </a:solidFill>
                          <a:effectLst/>
                          <a:latin typeface="Arial Unicode MS" pitchFamily="34" charset="-128"/>
                          <a:cs typeface="Times New Roman" pitchFamily="18" charset="0"/>
                        </a:rPr>
                        <a:t>£200 </a:t>
                      </a:r>
                      <a:r>
                        <a:rPr kumimoji="0" lang="en-GB" sz="2000" b="1" i="0" u="none" strike="noStrike" cap="none" normalizeH="0" baseline="0" dirty="0" smtClean="0">
                          <a:ln>
                            <a:noFill/>
                          </a:ln>
                          <a:solidFill>
                            <a:schemeClr val="tx1"/>
                          </a:solidFill>
                          <a:effectLst/>
                          <a:latin typeface="Arial Unicode MS" pitchFamily="34" charset="-128"/>
                          <a:cs typeface="Times New Roman" pitchFamily="18" charset="0"/>
                        </a:rPr>
                        <a:t>to £</a:t>
                      </a:r>
                      <a:r>
                        <a:rPr kumimoji="0" lang="en-GB" sz="2000" b="1" i="0" u="none" strike="noStrike" cap="none" normalizeH="0" baseline="0" dirty="0">
                          <a:ln>
                            <a:noFill/>
                          </a:ln>
                          <a:solidFill>
                            <a:schemeClr val="tx1"/>
                          </a:solidFill>
                          <a:effectLst/>
                          <a:latin typeface="Arial Unicode MS" pitchFamily="34" charset="-128"/>
                          <a:cs typeface="Times New Roman" pitchFamily="18" charset="0"/>
                        </a:rPr>
                        <a:t>299 per </a:t>
                      </a:r>
                      <a:r>
                        <a:rPr kumimoji="0" lang="en-GB" sz="2000" b="1" i="0" u="none" strike="noStrike" cap="none" normalizeH="0" baseline="0" dirty="0" smtClean="0">
                          <a:ln>
                            <a:noFill/>
                          </a:ln>
                          <a:solidFill>
                            <a:schemeClr val="tx1"/>
                          </a:solidFill>
                          <a:effectLst/>
                          <a:latin typeface="Arial Unicode MS" pitchFamily="34" charset="-128"/>
                          <a:cs typeface="Times New Roman" pitchFamily="18" charset="0"/>
                        </a:rPr>
                        <a:t>week</a:t>
                      </a:r>
                      <a:endParaRPr kumimoji="0" lang="en-GB" sz="2000" b="1" i="0" u="none" strike="noStrike" cap="none" normalizeH="0" baseline="0" dirty="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0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Arial Unicode MS" pitchFamily="34" charset="-128"/>
                          <a:cs typeface="Times New Roman" pitchFamily="18" charset="0"/>
                        </a:rPr>
                        <a:t>Band D</a:t>
                      </a:r>
                      <a:endParaRPr kumimoji="0" lang="en-GB" sz="2000" b="1" i="0" u="none" strike="noStrike" cap="none" normalizeH="0" baseline="0" dirty="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cap="none" normalizeH="0" baseline="0" dirty="0">
                          <a:ln>
                            <a:noFill/>
                          </a:ln>
                          <a:solidFill>
                            <a:schemeClr val="tx1"/>
                          </a:solidFill>
                          <a:effectLst/>
                          <a:latin typeface="Arial Unicode MS" pitchFamily="34" charset="-128"/>
                          <a:cs typeface="Times New Roman" pitchFamily="18" charset="0"/>
                        </a:rPr>
                        <a:t>£300 to £399 per </a:t>
                      </a:r>
                      <a:r>
                        <a:rPr kumimoji="0" lang="en-GB" sz="2000" b="1" i="0" u="none" strike="noStrike" cap="none" normalizeH="0" baseline="0" dirty="0" smtClean="0">
                          <a:ln>
                            <a:noFill/>
                          </a:ln>
                          <a:solidFill>
                            <a:schemeClr val="tx1"/>
                          </a:solidFill>
                          <a:effectLst/>
                          <a:latin typeface="Arial Unicode MS" pitchFamily="34" charset="-128"/>
                          <a:cs typeface="Times New Roman" pitchFamily="18" charset="0"/>
                        </a:rPr>
                        <a:t>week</a:t>
                      </a:r>
                      <a:endParaRPr kumimoji="0" lang="en-GB" sz="2000" b="1" i="0" u="none" strike="noStrike" cap="none" normalizeH="0" baseline="0" dirty="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3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tx1"/>
                          </a:solidFill>
                          <a:effectLst/>
                          <a:latin typeface="Arial Unicode MS" pitchFamily="34" charset="-128"/>
                          <a:cs typeface="Times New Roman" pitchFamily="18" charset="0"/>
                        </a:rPr>
                        <a:t>Band E</a:t>
                      </a:r>
                      <a:endParaRPr kumimoji="0" lang="en-GB" sz="2000" b="1" i="0" u="none" strike="noStrike" cap="none" normalizeH="0" baseline="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cap="none" normalizeH="0" baseline="0" dirty="0">
                          <a:ln>
                            <a:noFill/>
                          </a:ln>
                          <a:solidFill>
                            <a:schemeClr val="tx1"/>
                          </a:solidFill>
                          <a:effectLst/>
                          <a:latin typeface="Arial Unicode MS" pitchFamily="34" charset="-128"/>
                          <a:cs typeface="Times New Roman" pitchFamily="18" charset="0"/>
                        </a:rPr>
                        <a:t>£400 to £499 per </a:t>
                      </a:r>
                      <a:r>
                        <a:rPr kumimoji="0" lang="en-GB" sz="2000" b="1" i="0" u="none" strike="noStrike" cap="none" normalizeH="0" baseline="0" dirty="0" smtClean="0">
                          <a:ln>
                            <a:noFill/>
                          </a:ln>
                          <a:solidFill>
                            <a:schemeClr val="tx1"/>
                          </a:solidFill>
                          <a:effectLst/>
                          <a:latin typeface="Arial Unicode MS" pitchFamily="34" charset="-128"/>
                          <a:cs typeface="Times New Roman" pitchFamily="18" charset="0"/>
                        </a:rPr>
                        <a:t>week</a:t>
                      </a:r>
                      <a:endParaRPr kumimoji="0" lang="en-GB" sz="2000" b="1" i="0" u="none" strike="noStrike" cap="none" normalizeH="0" baseline="0" dirty="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314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tx1"/>
                          </a:solidFill>
                          <a:effectLst/>
                          <a:latin typeface="Arial Unicode MS" pitchFamily="34" charset="-128"/>
                          <a:cs typeface="Times New Roman" pitchFamily="18" charset="0"/>
                        </a:rPr>
                        <a:t>Band F</a:t>
                      </a:r>
                      <a:endParaRPr kumimoji="0" lang="en-GB" sz="2000" b="1" i="0" u="none" strike="noStrike" cap="none" normalizeH="0" baseline="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cap="none" normalizeH="0" baseline="0" dirty="0">
                          <a:ln>
                            <a:noFill/>
                          </a:ln>
                          <a:solidFill>
                            <a:schemeClr val="tx1"/>
                          </a:solidFill>
                          <a:effectLst/>
                          <a:latin typeface="Arial Unicode MS" pitchFamily="34" charset="-128"/>
                          <a:cs typeface="Times New Roman" pitchFamily="18" charset="0"/>
                        </a:rPr>
                        <a:t>£500 to £599 per </a:t>
                      </a:r>
                      <a:r>
                        <a:rPr kumimoji="0" lang="en-GB" sz="2000" b="1" i="0" u="none" strike="noStrike" cap="none" normalizeH="0" baseline="0" dirty="0" smtClean="0">
                          <a:ln>
                            <a:noFill/>
                          </a:ln>
                          <a:solidFill>
                            <a:schemeClr val="tx1"/>
                          </a:solidFill>
                          <a:effectLst/>
                          <a:latin typeface="Arial Unicode MS" pitchFamily="34" charset="-128"/>
                          <a:cs typeface="Times New Roman" pitchFamily="18" charset="0"/>
                        </a:rPr>
                        <a:t>week</a:t>
                      </a:r>
                      <a:endParaRPr kumimoji="0" lang="en-GB" sz="2000" b="1" i="0" u="none" strike="noStrike" cap="none" normalizeH="0" baseline="0" dirty="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287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Arial Unicode MS" pitchFamily="34" charset="-128"/>
                          <a:cs typeface="Times New Roman" pitchFamily="18" charset="0"/>
                        </a:rPr>
                        <a:t>Band G</a:t>
                      </a:r>
                      <a:endParaRPr kumimoji="0" lang="en-GB" sz="2000" b="1" i="0" u="none" strike="noStrike" cap="none" normalizeH="0" baseline="0" dirty="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Arial Unicode MS" pitchFamily="34" charset="-128"/>
                        </a:rPr>
                        <a:t>More than £599 per week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79767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bwMode="auto">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a:bodyPr>
          <a:lstStyle/>
          <a:p>
            <a:r>
              <a:rPr lang="en-GB" altLang="zh-TW" dirty="0">
                <a:ea typeface="新細明體" pitchFamily="18" charset="-120"/>
              </a:rPr>
              <a:t>Categorical </a:t>
            </a:r>
            <a:r>
              <a:rPr lang="en-GB" altLang="zh-TW" dirty="0" smtClean="0">
                <a:ea typeface="新細明體" pitchFamily="18" charset="-120"/>
              </a:rPr>
              <a:t>Questions</a:t>
            </a:r>
            <a:endParaRPr lang="en-GB" dirty="0"/>
          </a:p>
        </p:txBody>
      </p:sp>
      <p:sp>
        <p:nvSpPr>
          <p:cNvPr id="120837" name="Rectangle 5"/>
          <p:cNvSpPr>
            <a:spLocks noGrp="1" noChangeArrowheads="1"/>
          </p:cNvSpPr>
          <p:nvPr>
            <p:ph type="body" idx="1"/>
          </p:nvPr>
        </p:nvSpPr>
        <p:spPr>
          <a:xfrm>
            <a:off x="611188" y="1628775"/>
            <a:ext cx="7772400" cy="4752975"/>
          </a:xfrm>
        </p:spPr>
        <p:txBody>
          <a:bodyPr/>
          <a:lstStyle/>
          <a:p>
            <a:pPr>
              <a:lnSpc>
                <a:spcPct val="80000"/>
              </a:lnSpc>
            </a:pPr>
            <a:r>
              <a:rPr lang="en-GB" altLang="zh-TW" sz="2800" dirty="0">
                <a:ea typeface="新細明體" pitchFamily="18" charset="-120"/>
              </a:rPr>
              <a:t>Which means of transport did you use to complete the longest part of your </a:t>
            </a:r>
            <a:r>
              <a:rPr lang="en-GB" altLang="zh-TW" sz="2800" dirty="0" smtClean="0">
                <a:ea typeface="新細明體" pitchFamily="18" charset="-120"/>
              </a:rPr>
              <a:t>journey today</a:t>
            </a:r>
            <a:r>
              <a:rPr lang="en-GB" altLang="zh-TW" sz="2800" dirty="0">
                <a:ea typeface="新細明體" pitchFamily="18" charset="-120"/>
              </a:rPr>
              <a:t>?  (Please tick one)</a:t>
            </a:r>
          </a:p>
          <a:p>
            <a:pPr>
              <a:lnSpc>
                <a:spcPct val="80000"/>
              </a:lnSpc>
              <a:buFontTx/>
              <a:buNone/>
            </a:pPr>
            <a:endParaRPr lang="en-GB" altLang="zh-TW" sz="2800" dirty="0">
              <a:ea typeface="新細明體" pitchFamily="18" charset="-120"/>
            </a:endParaRPr>
          </a:p>
          <a:p>
            <a:pPr>
              <a:lnSpc>
                <a:spcPct val="80000"/>
              </a:lnSpc>
              <a:buFontTx/>
              <a:buNone/>
            </a:pPr>
            <a:r>
              <a:rPr lang="en-GB" altLang="zh-TW" sz="2800" dirty="0">
                <a:ea typeface="新細明體" pitchFamily="18" charset="-120"/>
              </a:rPr>
              <a:t>		Bus </a:t>
            </a:r>
          </a:p>
          <a:p>
            <a:pPr>
              <a:lnSpc>
                <a:spcPct val="80000"/>
              </a:lnSpc>
              <a:buFontTx/>
              <a:buNone/>
            </a:pPr>
            <a:r>
              <a:rPr lang="en-GB" altLang="zh-TW" sz="2800" dirty="0">
                <a:ea typeface="新細明體" pitchFamily="18" charset="-120"/>
              </a:rPr>
              <a:t>		Train </a:t>
            </a:r>
          </a:p>
          <a:p>
            <a:pPr>
              <a:lnSpc>
                <a:spcPct val="80000"/>
              </a:lnSpc>
              <a:buFontTx/>
              <a:buNone/>
            </a:pPr>
            <a:r>
              <a:rPr lang="en-GB" altLang="zh-TW" sz="2800" dirty="0">
                <a:ea typeface="新細明體" pitchFamily="18" charset="-120"/>
              </a:rPr>
              <a:t>		Car </a:t>
            </a:r>
          </a:p>
          <a:p>
            <a:pPr>
              <a:lnSpc>
                <a:spcPct val="80000"/>
              </a:lnSpc>
              <a:buFontTx/>
              <a:buNone/>
            </a:pPr>
            <a:r>
              <a:rPr lang="en-GB" altLang="zh-TW" sz="2800" dirty="0">
                <a:ea typeface="新細明體" pitchFamily="18" charset="-120"/>
              </a:rPr>
              <a:t>		Bicycle</a:t>
            </a:r>
          </a:p>
          <a:p>
            <a:pPr>
              <a:lnSpc>
                <a:spcPct val="80000"/>
              </a:lnSpc>
              <a:buFontTx/>
              <a:buNone/>
            </a:pPr>
            <a:r>
              <a:rPr lang="en-GB" altLang="zh-TW" sz="2800" dirty="0">
                <a:ea typeface="新細明體" pitchFamily="18" charset="-120"/>
              </a:rPr>
              <a:t>		Motorcycle</a:t>
            </a:r>
          </a:p>
          <a:p>
            <a:pPr>
              <a:lnSpc>
                <a:spcPct val="80000"/>
              </a:lnSpc>
              <a:buFontTx/>
              <a:buNone/>
            </a:pPr>
            <a:r>
              <a:rPr lang="en-GB" altLang="zh-TW" sz="2800" dirty="0">
                <a:ea typeface="新細明體" pitchFamily="18" charset="-120"/>
              </a:rPr>
              <a:t>		Walking</a:t>
            </a:r>
          </a:p>
          <a:p>
            <a:pPr>
              <a:lnSpc>
                <a:spcPct val="80000"/>
              </a:lnSpc>
              <a:buFontTx/>
              <a:buNone/>
            </a:pPr>
            <a:r>
              <a:rPr lang="en-GB" altLang="zh-TW" sz="2800" dirty="0">
                <a:ea typeface="新細明體" pitchFamily="18" charset="-120"/>
              </a:rPr>
              <a:t>		Other </a:t>
            </a:r>
          </a:p>
          <a:p>
            <a:pPr>
              <a:lnSpc>
                <a:spcPct val="80000"/>
              </a:lnSpc>
              <a:buFontTx/>
              <a:buNone/>
            </a:pPr>
            <a:endParaRPr lang="en-GB" altLang="zh-TW" sz="1600" dirty="0">
              <a:ea typeface="新細明體" pitchFamily="18" charset="-120"/>
            </a:endParaRPr>
          </a:p>
          <a:p>
            <a:pPr>
              <a:lnSpc>
                <a:spcPct val="80000"/>
              </a:lnSpc>
            </a:pPr>
            <a:endParaRPr lang="en-GB" sz="1600" dirty="0"/>
          </a:p>
        </p:txBody>
      </p:sp>
    </p:spTree>
    <p:extLst>
      <p:ext uri="{BB962C8B-B14F-4D97-AF65-F5344CB8AC3E}">
        <p14:creationId xmlns:p14="http://schemas.microsoft.com/office/powerpoint/2010/main" val="767741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altLang="zh-TW" dirty="0">
                <a:ea typeface="新細明體" pitchFamily="18" charset="-120"/>
              </a:rPr>
              <a:t>Multiple Item Categorical </a:t>
            </a:r>
            <a:r>
              <a:rPr lang="en-GB" altLang="zh-TW" dirty="0" smtClean="0">
                <a:ea typeface="新細明體" pitchFamily="18" charset="-120"/>
              </a:rPr>
              <a:t>Questions</a:t>
            </a:r>
            <a:endParaRPr lang="en-GB" dirty="0"/>
          </a:p>
        </p:txBody>
      </p:sp>
      <p:sp>
        <p:nvSpPr>
          <p:cNvPr id="3" name="Content Placeholder 2"/>
          <p:cNvSpPr>
            <a:spLocks noGrp="1"/>
          </p:cNvSpPr>
          <p:nvPr>
            <p:ph idx="1"/>
          </p:nvPr>
        </p:nvSpPr>
        <p:spPr/>
        <p:txBody>
          <a:bodyPr>
            <a:normAutofit fontScale="92500" lnSpcReduction="20000"/>
          </a:bodyPr>
          <a:lstStyle/>
          <a:p>
            <a:pPr>
              <a:lnSpc>
                <a:spcPct val="120000"/>
              </a:lnSpc>
              <a:spcAft>
                <a:spcPts val="600"/>
              </a:spcAft>
            </a:pPr>
            <a:r>
              <a:rPr lang="en-GB" altLang="zh-TW" dirty="0">
                <a:ea typeface="新細明體" pitchFamily="18" charset="-120"/>
              </a:rPr>
              <a:t>Which of the following items do you have in </a:t>
            </a:r>
            <a:r>
              <a:rPr lang="en-GB" altLang="zh-TW" dirty="0" smtClean="0">
                <a:ea typeface="新細明體" pitchFamily="18" charset="-120"/>
              </a:rPr>
              <a:t>your kitchen</a:t>
            </a:r>
            <a:r>
              <a:rPr lang="en-GB" altLang="zh-TW" dirty="0">
                <a:ea typeface="新細明體" pitchFamily="18" charset="-120"/>
              </a:rPr>
              <a:t>?  (Please tick all </a:t>
            </a:r>
            <a:r>
              <a:rPr lang="en-GB" altLang="zh-TW" dirty="0" smtClean="0">
                <a:ea typeface="新細明體" pitchFamily="18" charset="-120"/>
              </a:rPr>
              <a:t>that apply</a:t>
            </a:r>
            <a:r>
              <a:rPr lang="en-GB" altLang="zh-TW" dirty="0">
                <a:ea typeface="新細明體" pitchFamily="18" charset="-120"/>
              </a:rPr>
              <a:t>)</a:t>
            </a:r>
          </a:p>
          <a:p>
            <a:pPr>
              <a:lnSpc>
                <a:spcPct val="70000"/>
              </a:lnSpc>
              <a:spcAft>
                <a:spcPts val="600"/>
              </a:spcAft>
              <a:buFontTx/>
              <a:buNone/>
            </a:pPr>
            <a:endParaRPr lang="en-GB" altLang="zh-TW" dirty="0">
              <a:ea typeface="新細明體" pitchFamily="18" charset="-120"/>
            </a:endParaRPr>
          </a:p>
          <a:p>
            <a:pPr>
              <a:lnSpc>
                <a:spcPct val="70000"/>
              </a:lnSpc>
              <a:spcAft>
                <a:spcPts val="600"/>
              </a:spcAft>
              <a:buFontTx/>
              <a:buNone/>
            </a:pPr>
            <a:r>
              <a:rPr lang="en-GB" altLang="zh-TW" dirty="0" smtClean="0">
                <a:ea typeface="新細明體" pitchFamily="18" charset="-120"/>
              </a:rPr>
              <a:t>	Electric </a:t>
            </a:r>
            <a:r>
              <a:rPr lang="en-GB" altLang="zh-TW" dirty="0">
                <a:ea typeface="新細明體" pitchFamily="18" charset="-120"/>
              </a:rPr>
              <a:t>kettle</a:t>
            </a:r>
          </a:p>
          <a:p>
            <a:pPr>
              <a:lnSpc>
                <a:spcPct val="70000"/>
              </a:lnSpc>
              <a:spcAft>
                <a:spcPts val="600"/>
              </a:spcAft>
              <a:buFontTx/>
              <a:buNone/>
            </a:pPr>
            <a:r>
              <a:rPr lang="en-GB" altLang="zh-TW" dirty="0" smtClean="0">
                <a:ea typeface="新細明體" pitchFamily="18" charset="-120"/>
              </a:rPr>
              <a:t>	Electric </a:t>
            </a:r>
            <a:r>
              <a:rPr lang="en-GB" altLang="zh-TW" dirty="0">
                <a:ea typeface="新細明體" pitchFamily="18" charset="-120"/>
              </a:rPr>
              <a:t>toaster </a:t>
            </a:r>
          </a:p>
          <a:p>
            <a:pPr>
              <a:lnSpc>
                <a:spcPct val="70000"/>
              </a:lnSpc>
              <a:spcAft>
                <a:spcPts val="600"/>
              </a:spcAft>
              <a:buFontTx/>
              <a:buNone/>
            </a:pPr>
            <a:r>
              <a:rPr lang="en-GB" altLang="zh-TW" dirty="0" smtClean="0">
                <a:ea typeface="新細明體" pitchFamily="18" charset="-120"/>
              </a:rPr>
              <a:t>	Microwave </a:t>
            </a:r>
            <a:endParaRPr lang="en-GB" altLang="zh-TW" dirty="0">
              <a:ea typeface="新細明體" pitchFamily="18" charset="-120"/>
            </a:endParaRPr>
          </a:p>
          <a:p>
            <a:pPr>
              <a:lnSpc>
                <a:spcPct val="70000"/>
              </a:lnSpc>
              <a:spcAft>
                <a:spcPts val="600"/>
              </a:spcAft>
              <a:buFontTx/>
              <a:buNone/>
            </a:pPr>
            <a:r>
              <a:rPr lang="en-GB" altLang="zh-TW" dirty="0" smtClean="0">
                <a:ea typeface="新細明體" pitchFamily="18" charset="-120"/>
              </a:rPr>
              <a:t>	Dishwasher  </a:t>
            </a:r>
            <a:endParaRPr lang="en-GB" altLang="zh-TW" dirty="0">
              <a:ea typeface="新細明體" pitchFamily="18" charset="-120"/>
            </a:endParaRPr>
          </a:p>
          <a:p>
            <a:pPr>
              <a:lnSpc>
                <a:spcPct val="70000"/>
              </a:lnSpc>
              <a:spcAft>
                <a:spcPts val="600"/>
              </a:spcAft>
              <a:buFontTx/>
              <a:buNone/>
            </a:pPr>
            <a:r>
              <a:rPr lang="en-GB" altLang="zh-TW" dirty="0" smtClean="0">
                <a:ea typeface="新細明體" pitchFamily="18" charset="-120"/>
              </a:rPr>
              <a:t>	Food </a:t>
            </a:r>
            <a:r>
              <a:rPr lang="en-GB" altLang="zh-TW" dirty="0">
                <a:ea typeface="新細明體" pitchFamily="18" charset="-120"/>
              </a:rPr>
              <a:t>processor </a:t>
            </a:r>
          </a:p>
          <a:p>
            <a:pPr>
              <a:lnSpc>
                <a:spcPct val="70000"/>
              </a:lnSpc>
              <a:spcAft>
                <a:spcPts val="600"/>
              </a:spcAft>
              <a:buFontTx/>
              <a:buNone/>
            </a:pPr>
            <a:r>
              <a:rPr lang="en-GB" altLang="zh-TW" dirty="0" smtClean="0">
                <a:ea typeface="新細明體" pitchFamily="18" charset="-120"/>
              </a:rPr>
              <a:t>	Deep </a:t>
            </a:r>
            <a:r>
              <a:rPr lang="en-GB" altLang="zh-TW" dirty="0">
                <a:ea typeface="新細明體" pitchFamily="18" charset="-120"/>
              </a:rPr>
              <a:t>fat fryer </a:t>
            </a:r>
          </a:p>
          <a:p>
            <a:pPr>
              <a:lnSpc>
                <a:spcPct val="70000"/>
              </a:lnSpc>
              <a:spcAft>
                <a:spcPts val="600"/>
              </a:spcAft>
              <a:buFontTx/>
              <a:buNone/>
            </a:pPr>
            <a:r>
              <a:rPr lang="en-GB" altLang="zh-TW" dirty="0" smtClean="0">
                <a:ea typeface="新細明體" pitchFamily="18" charset="-120"/>
              </a:rPr>
              <a:t>	Juicer </a:t>
            </a:r>
            <a:endParaRPr lang="en-GB" altLang="zh-TW" dirty="0">
              <a:ea typeface="新細明體" pitchFamily="18" charset="-120"/>
            </a:endParaRPr>
          </a:p>
          <a:p>
            <a:pPr>
              <a:lnSpc>
                <a:spcPct val="70000"/>
              </a:lnSpc>
              <a:spcAft>
                <a:spcPts val="600"/>
              </a:spcAft>
            </a:pPr>
            <a:endParaRPr lang="en-GB" dirty="0"/>
          </a:p>
        </p:txBody>
      </p:sp>
    </p:spTree>
    <p:extLst>
      <p:ext uri="{BB962C8B-B14F-4D97-AF65-F5344CB8AC3E}">
        <p14:creationId xmlns:p14="http://schemas.microsoft.com/office/powerpoint/2010/main" val="3408672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2" name="Rectangle 6"/>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altLang="zh-TW" dirty="0"/>
              <a:t>Ordered </a:t>
            </a:r>
            <a:r>
              <a:rPr lang="en-GB" altLang="zh-TW" dirty="0" smtClean="0"/>
              <a:t>Categories</a:t>
            </a:r>
            <a:endParaRPr lang="en-GB" dirty="0"/>
          </a:p>
        </p:txBody>
      </p:sp>
      <p:sp>
        <p:nvSpPr>
          <p:cNvPr id="121863" name="Rectangle 7"/>
          <p:cNvSpPr>
            <a:spLocks noGrp="1" noChangeArrowheads="1"/>
          </p:cNvSpPr>
          <p:nvPr>
            <p:ph type="body" idx="1"/>
          </p:nvPr>
        </p:nvSpPr>
        <p:spPr/>
        <p:txBody>
          <a:bodyPr/>
          <a:lstStyle/>
          <a:p>
            <a:r>
              <a:rPr lang="en-GB" altLang="zh-TW" dirty="0" smtClean="0"/>
              <a:t>How </a:t>
            </a:r>
            <a:r>
              <a:rPr lang="en-GB" altLang="zh-TW" dirty="0"/>
              <a:t>do you rate your chances of promotion in the next five years?  Would you say they were: </a:t>
            </a:r>
          </a:p>
          <a:p>
            <a:pPr>
              <a:buNone/>
            </a:pPr>
            <a:r>
              <a:rPr lang="en-GB" altLang="zh-TW" dirty="0"/>
              <a:t>		</a:t>
            </a:r>
            <a:r>
              <a:rPr lang="en-GB" altLang="zh-TW" dirty="0" smtClean="0"/>
              <a:t>Very </a:t>
            </a:r>
            <a:r>
              <a:rPr lang="en-GB" altLang="zh-TW" dirty="0"/>
              <a:t>High</a:t>
            </a:r>
          </a:p>
          <a:p>
            <a:pPr>
              <a:buNone/>
            </a:pPr>
            <a:r>
              <a:rPr lang="en-GB" altLang="zh-TW" dirty="0"/>
              <a:t>		</a:t>
            </a:r>
            <a:r>
              <a:rPr lang="en-GB" altLang="zh-TW" dirty="0" smtClean="0"/>
              <a:t>High</a:t>
            </a:r>
            <a:endParaRPr lang="en-GB" altLang="zh-TW" dirty="0"/>
          </a:p>
          <a:p>
            <a:pPr>
              <a:buNone/>
            </a:pPr>
            <a:r>
              <a:rPr lang="en-GB" altLang="zh-TW" dirty="0"/>
              <a:t>		</a:t>
            </a:r>
            <a:r>
              <a:rPr lang="en-GB" altLang="zh-TW" dirty="0" smtClean="0"/>
              <a:t>Low</a:t>
            </a:r>
            <a:endParaRPr lang="en-GB" altLang="zh-TW" dirty="0"/>
          </a:p>
          <a:p>
            <a:pPr>
              <a:buNone/>
            </a:pPr>
            <a:r>
              <a:rPr lang="en-GB" altLang="zh-TW" dirty="0"/>
              <a:t>		</a:t>
            </a:r>
            <a:r>
              <a:rPr lang="en-GB" altLang="zh-TW" dirty="0" smtClean="0"/>
              <a:t>Very </a:t>
            </a:r>
            <a:r>
              <a:rPr lang="en-GB" altLang="zh-TW" dirty="0"/>
              <a:t>Low</a:t>
            </a:r>
          </a:p>
          <a:p>
            <a:pPr>
              <a:buNone/>
            </a:pPr>
            <a:r>
              <a:rPr lang="en-GB" altLang="zh-TW" dirty="0"/>
              <a:t>		</a:t>
            </a:r>
            <a:r>
              <a:rPr lang="en-GB" altLang="zh-TW" dirty="0" smtClean="0"/>
              <a:t>Not </a:t>
            </a:r>
            <a:r>
              <a:rPr lang="en-GB" altLang="zh-TW" dirty="0"/>
              <a:t>Sure</a:t>
            </a:r>
            <a:endParaRPr lang="en-GB" dirty="0"/>
          </a:p>
        </p:txBody>
      </p:sp>
    </p:spTree>
    <p:extLst>
      <p:ext uri="{BB962C8B-B14F-4D97-AF65-F5344CB8AC3E}">
        <p14:creationId xmlns:p14="http://schemas.microsoft.com/office/powerpoint/2010/main" val="3062127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457200" y="1722438"/>
            <a:ext cx="8229600" cy="4525962"/>
          </a:xfrm>
          <a:prstGeom prst="rect">
            <a:avLst/>
          </a:prstGeom>
          <a:noFill/>
          <a:ln w="9525">
            <a:noFill/>
            <a:miter lim="800000"/>
            <a:headEnd/>
            <a:tailEnd/>
          </a:ln>
          <a:effectLst/>
        </p:spPr>
        <p:txBody>
          <a:bodyPr>
            <a:normAutofit/>
          </a:bodyPr>
          <a:lstStyle/>
          <a:p>
            <a:pPr marL="342900" indent="-342900" algn="just">
              <a:lnSpc>
                <a:spcPct val="80000"/>
              </a:lnSpc>
              <a:spcBef>
                <a:spcPct val="20000"/>
              </a:spcBef>
              <a:buFont typeface="Arial" pitchFamily="34" charset="0"/>
              <a:buChar char="•"/>
            </a:pPr>
            <a:r>
              <a:rPr lang="en-GB" altLang="zh-TW" sz="2800" dirty="0" smtClean="0">
                <a:ea typeface="新細明體" pitchFamily="18" charset="-120"/>
              </a:rPr>
              <a:t>Consider how best to ask about the health of a respondent…</a:t>
            </a:r>
          </a:p>
          <a:p>
            <a:pPr algn="just">
              <a:lnSpc>
                <a:spcPct val="80000"/>
              </a:lnSpc>
              <a:spcBef>
                <a:spcPct val="20000"/>
              </a:spcBef>
            </a:pPr>
            <a:endParaRPr lang="en-GB" altLang="zh-TW" sz="1100" dirty="0" smtClean="0">
              <a:ea typeface="新細明體" pitchFamily="18" charset="-120"/>
            </a:endParaRPr>
          </a:p>
          <a:p>
            <a:pPr marL="342900" indent="-342900" algn="just">
              <a:lnSpc>
                <a:spcPct val="80000"/>
              </a:lnSpc>
              <a:spcBef>
                <a:spcPct val="20000"/>
              </a:spcBef>
              <a:buFont typeface="Arial" pitchFamily="34" charset="0"/>
              <a:buChar char="•"/>
            </a:pPr>
            <a:r>
              <a:rPr lang="en-GB" altLang="zh-TW" sz="2800" dirty="0" smtClean="0">
                <a:ea typeface="新細明體" pitchFamily="18" charset="-120"/>
              </a:rPr>
              <a:t>Write </a:t>
            </a:r>
            <a:r>
              <a:rPr lang="en-GB" altLang="zh-TW" sz="2800" dirty="0">
                <a:ea typeface="新細明體" pitchFamily="18" charset="-120"/>
              </a:rPr>
              <a:t>down rough initial questions that arise from the issue to be </a:t>
            </a:r>
            <a:r>
              <a:rPr lang="en-GB" altLang="zh-TW" sz="2800" dirty="0" smtClean="0">
                <a:ea typeface="新細明體" pitchFamily="18" charset="-120"/>
              </a:rPr>
              <a:t>surveyed</a:t>
            </a:r>
          </a:p>
          <a:p>
            <a:pPr marL="342900" indent="-342900" algn="just">
              <a:lnSpc>
                <a:spcPct val="80000"/>
              </a:lnSpc>
              <a:spcBef>
                <a:spcPct val="20000"/>
              </a:spcBef>
              <a:buFont typeface="Arial" pitchFamily="34" charset="0"/>
              <a:buChar char="•"/>
            </a:pPr>
            <a:endParaRPr lang="en-GB" altLang="zh-TW" sz="1000" dirty="0">
              <a:ea typeface="新細明體" pitchFamily="18" charset="-120"/>
            </a:endParaRPr>
          </a:p>
          <a:p>
            <a:pPr marL="342900" indent="-342900" algn="just">
              <a:lnSpc>
                <a:spcPct val="80000"/>
              </a:lnSpc>
              <a:spcBef>
                <a:spcPct val="20000"/>
              </a:spcBef>
              <a:buFont typeface="Arial" pitchFamily="34" charset="0"/>
              <a:buChar char="•"/>
            </a:pPr>
            <a:r>
              <a:rPr lang="en-GB" altLang="zh-TW" sz="2800" dirty="0">
                <a:ea typeface="新細明體" pitchFamily="18" charset="-120"/>
              </a:rPr>
              <a:t>Work out what is ‘face sheet’ </a:t>
            </a:r>
            <a:r>
              <a:rPr lang="en-GB" altLang="zh-TW" sz="2800" dirty="0" smtClean="0">
                <a:ea typeface="新細明體" pitchFamily="18" charset="-120"/>
              </a:rPr>
              <a:t>information</a:t>
            </a:r>
          </a:p>
          <a:p>
            <a:pPr marL="800100" lvl="1" indent="-342900" algn="just">
              <a:lnSpc>
                <a:spcPct val="80000"/>
              </a:lnSpc>
              <a:spcBef>
                <a:spcPct val="20000"/>
              </a:spcBef>
              <a:buFont typeface="Arial" pitchFamily="34" charset="0"/>
              <a:buChar char="•"/>
            </a:pPr>
            <a:r>
              <a:rPr lang="en-GB" altLang="zh-TW" sz="2800" dirty="0" smtClean="0">
                <a:ea typeface="新細明體" pitchFamily="18" charset="-120"/>
              </a:rPr>
              <a:t>This </a:t>
            </a:r>
            <a:r>
              <a:rPr lang="en-GB" altLang="zh-TW" sz="2800" dirty="0">
                <a:ea typeface="新細明體" pitchFamily="18" charset="-120"/>
              </a:rPr>
              <a:t>consists of personal  information you may need such as age, sex, place of residence, occupation, tenure and so </a:t>
            </a:r>
            <a:r>
              <a:rPr lang="en-GB" altLang="zh-TW" sz="2800" dirty="0" smtClean="0">
                <a:ea typeface="新細明體" pitchFamily="18" charset="-120"/>
              </a:rPr>
              <a:t>on</a:t>
            </a:r>
          </a:p>
          <a:p>
            <a:pPr marL="342900" indent="-342900" algn="just">
              <a:lnSpc>
                <a:spcPct val="80000"/>
              </a:lnSpc>
              <a:spcBef>
                <a:spcPct val="20000"/>
              </a:spcBef>
              <a:buFont typeface="Arial" pitchFamily="34" charset="0"/>
              <a:buChar char="•"/>
            </a:pPr>
            <a:endParaRPr lang="en-GB" altLang="zh-TW" sz="1000" dirty="0">
              <a:ea typeface="新細明體" pitchFamily="18" charset="-120"/>
            </a:endParaRPr>
          </a:p>
          <a:p>
            <a:pPr marL="342900" indent="-342900" algn="just">
              <a:lnSpc>
                <a:spcPct val="80000"/>
              </a:lnSpc>
              <a:spcBef>
                <a:spcPct val="20000"/>
              </a:spcBef>
              <a:buFont typeface="Arial" pitchFamily="34" charset="0"/>
              <a:buChar char="•"/>
            </a:pPr>
            <a:r>
              <a:rPr lang="en-GB" altLang="zh-TW" sz="2800" dirty="0" smtClean="0"/>
              <a:t>Devise </a:t>
            </a:r>
            <a:r>
              <a:rPr lang="en-GB" altLang="zh-TW" sz="2800" dirty="0"/>
              <a:t>three questions to ask about a respondent’s current </a:t>
            </a:r>
            <a:r>
              <a:rPr lang="en-GB" altLang="zh-TW" sz="2800" dirty="0" smtClean="0"/>
              <a:t>health</a:t>
            </a:r>
            <a:endParaRPr lang="en-GB" dirty="0"/>
          </a:p>
        </p:txBody>
      </p:sp>
      <p:sp>
        <p:nvSpPr>
          <p:cNvPr id="5" name="Rectangle 13"/>
          <p:cNvSpPr txBox="1">
            <a:spLocks noChangeArrowheads="1"/>
          </p:cNvSpPr>
          <p:nvPr/>
        </p:nvSpPr>
        <p:spPr bwMode="auto">
          <a:xfrm>
            <a:off x="457200" y="274638"/>
            <a:ext cx="8229600" cy="1143000"/>
          </a:xfrm>
          <a:prstGeom prst="rect">
            <a:avLst/>
          </a:prstGeom>
          <a:ln w="25400" cap="flat" cmpd="sng" algn="ctr">
            <a:solidFill>
              <a:schemeClr val="accent6">
                <a:shade val="50000"/>
              </a:schemeClr>
            </a:solidFill>
            <a:prstDash val="solid"/>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altLang="zh-TW" sz="4000" dirty="0" smtClean="0">
                <a:ea typeface="新細明體" pitchFamily="18" charset="-120"/>
              </a:rPr>
              <a:t>Group Activity: Questioning Health</a:t>
            </a:r>
            <a:endParaRPr lang="en-GB" dirty="0"/>
          </a:p>
        </p:txBody>
      </p:sp>
    </p:spTree>
    <p:extLst>
      <p:ext uri="{BB962C8B-B14F-4D97-AF65-F5344CB8AC3E}">
        <p14:creationId xmlns:p14="http://schemas.microsoft.com/office/powerpoint/2010/main" val="2773826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5422385"/>
            <a:ext cx="3621115" cy="1394189"/>
          </a:xfrm>
          <a:prstGeom prst="rect">
            <a:avLst/>
          </a:prstGeom>
        </p:spPr>
      </p:pic>
      <p:pic>
        <p:nvPicPr>
          <p:cNvPr id="5122" name="Picture 2" descr="Image result for NCR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377751"/>
            <a:ext cx="1533982" cy="153398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3568" y="1124744"/>
            <a:ext cx="7772400" cy="1470025"/>
          </a:xfrm>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Quantitative Research for Qualitative Researchers</a:t>
            </a:r>
          </a:p>
        </p:txBody>
      </p:sp>
      <p:sp>
        <p:nvSpPr>
          <p:cNvPr id="3" name="Subtitle 2"/>
          <p:cNvSpPr>
            <a:spLocks noGrp="1"/>
          </p:cNvSpPr>
          <p:nvPr>
            <p:ph type="subTitle" idx="1"/>
          </p:nvPr>
        </p:nvSpPr>
        <p:spPr>
          <a:xfrm>
            <a:off x="539552" y="2934936"/>
            <a:ext cx="8136904" cy="1752600"/>
          </a:xfrm>
        </p:spPr>
        <p:txBody>
          <a:bodyPr>
            <a:normAutofit/>
          </a:bodyPr>
          <a:lstStyle/>
          <a:p>
            <a:r>
              <a:rPr lang="en-GB" dirty="0">
                <a:solidFill>
                  <a:schemeClr val="tx1"/>
                </a:solidFill>
              </a:rPr>
              <a:t>8</a:t>
            </a:r>
            <a:r>
              <a:rPr lang="en-GB" baseline="30000" dirty="0">
                <a:solidFill>
                  <a:schemeClr val="tx1"/>
                </a:solidFill>
              </a:rPr>
              <a:t>th</a:t>
            </a:r>
            <a:r>
              <a:rPr lang="en-GB" dirty="0">
                <a:solidFill>
                  <a:schemeClr val="tx1"/>
                </a:solidFill>
              </a:rPr>
              <a:t>-10</a:t>
            </a:r>
            <a:r>
              <a:rPr lang="en-GB" baseline="30000" dirty="0">
                <a:solidFill>
                  <a:schemeClr val="tx1"/>
                </a:solidFill>
              </a:rPr>
              <a:t>th</a:t>
            </a:r>
            <a:r>
              <a:rPr lang="en-GB" dirty="0">
                <a:solidFill>
                  <a:schemeClr val="tx1"/>
                </a:solidFill>
              </a:rPr>
              <a:t> January 2019</a:t>
            </a:r>
          </a:p>
          <a:p>
            <a:r>
              <a:rPr lang="en-GB" dirty="0">
                <a:solidFill>
                  <a:schemeClr val="tx1"/>
                </a:solidFill>
              </a:rPr>
              <a:t>Cardiff University</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727799"/>
            <a:ext cx="2069249" cy="933872"/>
          </a:xfrm>
          <a:prstGeom prst="rect">
            <a:avLst/>
          </a:prstGeom>
        </p:spPr>
      </p:pic>
      <p:sp>
        <p:nvSpPr>
          <p:cNvPr id="8" name="Title 1"/>
          <p:cNvSpPr txBox="1">
            <a:spLocks/>
          </p:cNvSpPr>
          <p:nvPr/>
        </p:nvSpPr>
        <p:spPr>
          <a:xfrm>
            <a:off x="683568" y="4425572"/>
            <a:ext cx="7772400"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smtClean="0"/>
              <a:t>End of Day One!</a:t>
            </a:r>
            <a:endParaRPr lang="en-GB" dirty="0"/>
          </a:p>
        </p:txBody>
      </p:sp>
    </p:spTree>
    <p:extLst>
      <p:ext uri="{BB962C8B-B14F-4D97-AF65-F5344CB8AC3E}">
        <p14:creationId xmlns:p14="http://schemas.microsoft.com/office/powerpoint/2010/main" val="580754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5422385"/>
            <a:ext cx="3621115" cy="1394189"/>
          </a:xfrm>
          <a:prstGeom prst="rect">
            <a:avLst/>
          </a:prstGeom>
        </p:spPr>
      </p:pic>
      <p:pic>
        <p:nvPicPr>
          <p:cNvPr id="5122" name="Picture 2" descr="Image result for NCR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377751"/>
            <a:ext cx="1533982" cy="153398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3568" y="1124744"/>
            <a:ext cx="7772400" cy="1470025"/>
          </a:xfrm>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Quantitative Research for Qualitative Researchers</a:t>
            </a:r>
          </a:p>
        </p:txBody>
      </p:sp>
      <p:sp>
        <p:nvSpPr>
          <p:cNvPr id="3" name="Subtitle 2"/>
          <p:cNvSpPr>
            <a:spLocks noGrp="1"/>
          </p:cNvSpPr>
          <p:nvPr>
            <p:ph type="subTitle" idx="1"/>
          </p:nvPr>
        </p:nvSpPr>
        <p:spPr>
          <a:xfrm>
            <a:off x="539552" y="2934936"/>
            <a:ext cx="8136904" cy="1752600"/>
          </a:xfrm>
        </p:spPr>
        <p:txBody>
          <a:bodyPr>
            <a:normAutofit/>
          </a:bodyPr>
          <a:lstStyle/>
          <a:p>
            <a:r>
              <a:rPr lang="en-GB" dirty="0">
                <a:solidFill>
                  <a:schemeClr val="tx1"/>
                </a:solidFill>
              </a:rPr>
              <a:t>8</a:t>
            </a:r>
            <a:r>
              <a:rPr lang="en-GB" baseline="30000" dirty="0">
                <a:solidFill>
                  <a:schemeClr val="tx1"/>
                </a:solidFill>
              </a:rPr>
              <a:t>th</a:t>
            </a:r>
            <a:r>
              <a:rPr lang="en-GB" dirty="0">
                <a:solidFill>
                  <a:schemeClr val="tx1"/>
                </a:solidFill>
              </a:rPr>
              <a:t>-10</a:t>
            </a:r>
            <a:r>
              <a:rPr lang="en-GB" baseline="30000" dirty="0">
                <a:solidFill>
                  <a:schemeClr val="tx1"/>
                </a:solidFill>
              </a:rPr>
              <a:t>th</a:t>
            </a:r>
            <a:r>
              <a:rPr lang="en-GB" dirty="0">
                <a:solidFill>
                  <a:schemeClr val="tx1"/>
                </a:solidFill>
              </a:rPr>
              <a:t> January 2019</a:t>
            </a:r>
          </a:p>
          <a:p>
            <a:r>
              <a:rPr lang="en-GB" dirty="0">
                <a:solidFill>
                  <a:schemeClr val="tx1"/>
                </a:solidFill>
              </a:rPr>
              <a:t>Cardiff University</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727799"/>
            <a:ext cx="2069249" cy="933872"/>
          </a:xfrm>
          <a:prstGeom prst="rect">
            <a:avLst/>
          </a:prstGeom>
        </p:spPr>
      </p:pic>
      <p:sp>
        <p:nvSpPr>
          <p:cNvPr id="8" name="Title 1"/>
          <p:cNvSpPr txBox="1">
            <a:spLocks/>
          </p:cNvSpPr>
          <p:nvPr/>
        </p:nvSpPr>
        <p:spPr>
          <a:xfrm>
            <a:off x="683568" y="4425572"/>
            <a:ext cx="7772400"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mtClean="0"/>
              <a:t>Day Two</a:t>
            </a:r>
            <a:endParaRPr lang="en-GB" dirty="0"/>
          </a:p>
        </p:txBody>
      </p:sp>
    </p:spTree>
    <p:extLst>
      <p:ext uri="{BB962C8B-B14F-4D97-AF65-F5344CB8AC3E}">
        <p14:creationId xmlns:p14="http://schemas.microsoft.com/office/powerpoint/2010/main" val="321907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dirty="0"/>
              <a:t>Back to </a:t>
            </a:r>
            <a:r>
              <a:rPr lang="en-GB" dirty="0" smtClean="0"/>
              <a:t>Basics - </a:t>
            </a:r>
            <a:r>
              <a:rPr lang="en-GB" dirty="0"/>
              <a:t>How do we know the social world?</a:t>
            </a:r>
          </a:p>
        </p:txBody>
      </p:sp>
      <p:sp>
        <p:nvSpPr>
          <p:cNvPr id="3" name="Content Placeholder 2"/>
          <p:cNvSpPr>
            <a:spLocks noGrp="1"/>
          </p:cNvSpPr>
          <p:nvPr>
            <p:ph idx="1"/>
          </p:nvPr>
        </p:nvSpPr>
        <p:spPr/>
        <p:txBody>
          <a:bodyPr>
            <a:normAutofit fontScale="85000" lnSpcReduction="10000"/>
          </a:bodyPr>
          <a:lstStyle/>
          <a:p>
            <a:pPr>
              <a:spcAft>
                <a:spcPts val="600"/>
              </a:spcAft>
            </a:pPr>
            <a:r>
              <a:rPr lang="en-GB" dirty="0"/>
              <a:t>Lets begin by forgetting/ ignoring partisan arguments!</a:t>
            </a:r>
          </a:p>
          <a:p>
            <a:pPr>
              <a:spcAft>
                <a:spcPts val="600"/>
              </a:spcAft>
            </a:pPr>
            <a:r>
              <a:rPr lang="en-GB" dirty="0"/>
              <a:t>The social world is a dynamic, complex and emergent ensemble of interactions between people and people and people and the physical </a:t>
            </a:r>
            <a:r>
              <a:rPr lang="en-GB" dirty="0" smtClean="0"/>
              <a:t>world</a:t>
            </a:r>
            <a:endParaRPr lang="en-GB" dirty="0"/>
          </a:p>
          <a:p>
            <a:pPr>
              <a:spcAft>
                <a:spcPts val="600"/>
              </a:spcAft>
            </a:pPr>
            <a:r>
              <a:rPr lang="en-GB" dirty="0"/>
              <a:t>No one tool, or set of tools will suffice to provide sufficient, actionable knowledge of </a:t>
            </a:r>
            <a:r>
              <a:rPr lang="en-GB" dirty="0" smtClean="0"/>
              <a:t>it</a:t>
            </a:r>
            <a:endParaRPr lang="en-GB" dirty="0"/>
          </a:p>
          <a:p>
            <a:pPr>
              <a:spcAft>
                <a:spcPts val="600"/>
              </a:spcAft>
            </a:pPr>
            <a:r>
              <a:rPr lang="en-GB" dirty="0"/>
              <a:t>Question:  What kinds of potential knowledge can we have of the social world?  Can we think of some examples? Are there limits on knowledge?</a:t>
            </a:r>
          </a:p>
        </p:txBody>
      </p:sp>
    </p:spTree>
    <p:extLst>
      <p:ext uri="{BB962C8B-B14F-4D97-AF65-F5344CB8AC3E}">
        <p14:creationId xmlns:p14="http://schemas.microsoft.com/office/powerpoint/2010/main" val="2434267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47694"/>
            <a:ext cx="8229600"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smtClean="0"/>
              <a:t>A (brief) Introduction to Scales</a:t>
            </a:r>
            <a:endParaRPr lang="en-GB" dirty="0"/>
          </a:p>
        </p:txBody>
      </p:sp>
    </p:spTree>
    <p:extLst>
      <p:ext uri="{BB962C8B-B14F-4D97-AF65-F5344CB8AC3E}">
        <p14:creationId xmlns:p14="http://schemas.microsoft.com/office/powerpoint/2010/main" val="1230822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8" name="Rectangle 14"/>
          <p:cNvSpPr>
            <a:spLocks noGrp="1" noChangeArrowheads="1"/>
          </p:cNvSpPr>
          <p:nvPr>
            <p:ph idx="1"/>
          </p:nvPr>
        </p:nvSpPr>
        <p:spPr>
          <a:xfrm>
            <a:off x="468313" y="1827213"/>
            <a:ext cx="8229600" cy="4525962"/>
          </a:xfrm>
          <a:noFill/>
          <a:ln/>
        </p:spPr>
        <p:txBody>
          <a:bodyPr/>
          <a:lstStyle/>
          <a:p>
            <a:pPr>
              <a:spcBef>
                <a:spcPct val="50000"/>
              </a:spcBef>
              <a:buSzPct val="100000"/>
              <a:buFont typeface="Arial"/>
              <a:buChar char="•"/>
            </a:pPr>
            <a:r>
              <a:rPr lang="en-US" dirty="0"/>
              <a:t>Sometimes called ‘attitude scales</a:t>
            </a:r>
            <a:r>
              <a:rPr lang="en-US" dirty="0" smtClean="0"/>
              <a:t>’</a:t>
            </a:r>
            <a:endParaRPr lang="en-US" dirty="0"/>
          </a:p>
          <a:p>
            <a:pPr>
              <a:spcBef>
                <a:spcPct val="50000"/>
              </a:spcBef>
              <a:buSzPct val="100000"/>
              <a:buFont typeface="Arial"/>
              <a:buChar char="•"/>
            </a:pPr>
            <a:r>
              <a:rPr lang="en-US" dirty="0"/>
              <a:t>Can collapse a lot of questions about attitudes and </a:t>
            </a:r>
            <a:r>
              <a:rPr lang="en-US" dirty="0" smtClean="0"/>
              <a:t>beliefs</a:t>
            </a:r>
            <a:endParaRPr lang="en-US" dirty="0"/>
          </a:p>
          <a:p>
            <a:pPr>
              <a:spcBef>
                <a:spcPct val="50000"/>
              </a:spcBef>
              <a:buSzPct val="100000"/>
              <a:buFont typeface="Arial"/>
              <a:buChar char="•"/>
            </a:pPr>
            <a:r>
              <a:rPr lang="en-US" dirty="0"/>
              <a:t>Often uses positive and </a:t>
            </a:r>
            <a:r>
              <a:rPr lang="en-US" dirty="0" smtClean="0"/>
              <a:t>negative statements </a:t>
            </a:r>
            <a:r>
              <a:rPr lang="en-US" dirty="0"/>
              <a:t>to </a:t>
            </a:r>
            <a:r>
              <a:rPr lang="en-US" i="1" dirty="0"/>
              <a:t>measure the same </a:t>
            </a:r>
            <a:r>
              <a:rPr lang="en-US" i="1" dirty="0" smtClean="0"/>
              <a:t>thing</a:t>
            </a:r>
            <a:endParaRPr lang="en-US" dirty="0"/>
          </a:p>
          <a:p>
            <a:pPr>
              <a:spcBef>
                <a:spcPct val="50000"/>
              </a:spcBef>
              <a:buSzPct val="100000"/>
              <a:buFont typeface="Arial"/>
              <a:buChar char="•"/>
            </a:pPr>
            <a:r>
              <a:rPr lang="en-US" dirty="0"/>
              <a:t>Ordering and testing each statement is </a:t>
            </a:r>
            <a:r>
              <a:rPr lang="en-US" dirty="0" smtClean="0"/>
              <a:t>important</a:t>
            </a:r>
            <a:endParaRPr lang="en-US" dirty="0"/>
          </a:p>
        </p:txBody>
      </p:sp>
      <p:sp>
        <p:nvSpPr>
          <p:cNvPr id="16397" name="Rectangle 13"/>
          <p:cNvSpPr>
            <a:spLocks noGrp="1" noChangeArrowheads="1"/>
          </p:cNvSpPr>
          <p:nvPr>
            <p:ph type="title"/>
          </p:nvPr>
        </p:nvSpPr>
        <p:spPr bwMode="auto">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a:bodyPr>
          <a:lstStyle/>
          <a:p>
            <a:r>
              <a:rPr lang="en-US" dirty="0">
                <a:latin typeface="+mn-lt"/>
              </a:rPr>
              <a:t>Scales and </a:t>
            </a:r>
            <a:r>
              <a:rPr lang="en-US" dirty="0"/>
              <a:t>W</a:t>
            </a:r>
            <a:r>
              <a:rPr lang="en-US" dirty="0" smtClean="0">
                <a:latin typeface="+mn-lt"/>
              </a:rPr>
              <a:t>hen </a:t>
            </a:r>
            <a:r>
              <a:rPr lang="en-US" dirty="0">
                <a:latin typeface="+mn-lt"/>
              </a:rPr>
              <a:t>to </a:t>
            </a:r>
            <a:r>
              <a:rPr lang="en-US" dirty="0" smtClean="0">
                <a:latin typeface="+mn-lt"/>
              </a:rPr>
              <a:t>Use </a:t>
            </a:r>
            <a:r>
              <a:rPr lang="en-US" dirty="0"/>
              <a:t>T</a:t>
            </a:r>
            <a:r>
              <a:rPr lang="en-US" dirty="0" smtClean="0">
                <a:latin typeface="+mn-lt"/>
              </a:rPr>
              <a:t>hem</a:t>
            </a:r>
            <a:endParaRPr lang="en-US" dirty="0">
              <a:latin typeface="+mn-lt"/>
            </a:endParaRPr>
          </a:p>
        </p:txBody>
      </p:sp>
    </p:spTree>
    <p:extLst>
      <p:ext uri="{BB962C8B-B14F-4D97-AF65-F5344CB8AC3E}">
        <p14:creationId xmlns:p14="http://schemas.microsoft.com/office/powerpoint/2010/main" val="2176460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Rectangle 12"/>
          <p:cNvSpPr>
            <a:spLocks noGrp="1" noChangeArrowheads="1"/>
          </p:cNvSpPr>
          <p:nvPr>
            <p:ph idx="1"/>
          </p:nvPr>
        </p:nvSpPr>
        <p:spPr>
          <a:xfrm>
            <a:off x="467544" y="1772816"/>
            <a:ext cx="8229600" cy="3519488"/>
          </a:xfrm>
          <a:noFill/>
          <a:ln/>
        </p:spPr>
        <p:txBody>
          <a:bodyPr>
            <a:normAutofit fontScale="92500" lnSpcReduction="10000"/>
          </a:bodyPr>
          <a:lstStyle/>
          <a:p>
            <a:pPr>
              <a:spcBef>
                <a:spcPct val="50000"/>
              </a:spcBef>
              <a:buSzPct val="100000"/>
              <a:buFont typeface="Arial"/>
              <a:buChar char="•"/>
            </a:pPr>
            <a:r>
              <a:rPr lang="en-US" dirty="0"/>
              <a:t>Opposites often used and same question asked differently (to avoid a ‘response set’</a:t>
            </a:r>
            <a:r>
              <a:rPr lang="en-US" dirty="0" smtClean="0"/>
              <a:t>)</a:t>
            </a:r>
            <a:endParaRPr lang="en-US" dirty="0"/>
          </a:p>
          <a:p>
            <a:pPr>
              <a:spcBef>
                <a:spcPct val="50000"/>
              </a:spcBef>
              <a:buSzPct val="100000"/>
              <a:buFont typeface="Arial"/>
              <a:buChar char="•"/>
            </a:pPr>
            <a:r>
              <a:rPr lang="en-US" dirty="0"/>
              <a:t>Allows a validity </a:t>
            </a:r>
            <a:r>
              <a:rPr lang="en-US" dirty="0" smtClean="0"/>
              <a:t>check</a:t>
            </a:r>
            <a:endParaRPr lang="en-US" dirty="0"/>
          </a:p>
          <a:p>
            <a:pPr>
              <a:spcBef>
                <a:spcPct val="50000"/>
              </a:spcBef>
              <a:buSzPct val="100000"/>
              <a:buFont typeface="Arial"/>
              <a:buChar char="•"/>
            </a:pPr>
            <a:r>
              <a:rPr lang="en-US" dirty="0"/>
              <a:t>Two most frequently used </a:t>
            </a:r>
            <a:r>
              <a:rPr lang="en-US" dirty="0" smtClean="0"/>
              <a:t>scales:</a:t>
            </a:r>
          </a:p>
          <a:p>
            <a:pPr lvl="1">
              <a:spcBef>
                <a:spcPct val="50000"/>
              </a:spcBef>
              <a:buSzPct val="100000"/>
              <a:buFont typeface="Arial"/>
              <a:buChar char="•"/>
            </a:pPr>
            <a:r>
              <a:rPr lang="en-US" dirty="0" err="1" smtClean="0"/>
              <a:t>Likert</a:t>
            </a:r>
            <a:r>
              <a:rPr lang="en-US" dirty="0" smtClean="0"/>
              <a:t> scale</a:t>
            </a:r>
          </a:p>
          <a:p>
            <a:pPr lvl="1">
              <a:spcBef>
                <a:spcPct val="50000"/>
              </a:spcBef>
              <a:buSzPct val="100000"/>
              <a:buFont typeface="Arial"/>
              <a:buChar char="•"/>
            </a:pPr>
            <a:r>
              <a:rPr lang="en-US" dirty="0" smtClean="0"/>
              <a:t>Semantic </a:t>
            </a:r>
            <a:r>
              <a:rPr lang="en-US" dirty="0"/>
              <a:t>differential </a:t>
            </a:r>
            <a:r>
              <a:rPr lang="en-US" dirty="0" smtClean="0"/>
              <a:t>scale</a:t>
            </a:r>
            <a:endParaRPr lang="en-US" dirty="0"/>
          </a:p>
        </p:txBody>
      </p:sp>
      <p:sp>
        <p:nvSpPr>
          <p:cNvPr id="18443" name="Rectangle 11"/>
          <p:cNvSpPr>
            <a:spLocks noGrp="1" noChangeArrowheads="1"/>
          </p:cNvSpPr>
          <p:nvPr>
            <p:ph type="title"/>
          </p:nvPr>
        </p:nvSpPr>
        <p:spPr bwMode="auto">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r>
              <a:rPr lang="en-US" dirty="0">
                <a:solidFill>
                  <a:schemeClr val="bg1"/>
                </a:solidFill>
              </a:rPr>
              <a:t>Scales and when to use them</a:t>
            </a:r>
          </a:p>
        </p:txBody>
      </p:sp>
    </p:spTree>
    <p:extLst>
      <p:ext uri="{BB962C8B-B14F-4D97-AF65-F5344CB8AC3E}">
        <p14:creationId xmlns:p14="http://schemas.microsoft.com/office/powerpoint/2010/main" val="34432686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08248315"/>
              </p:ext>
            </p:extLst>
          </p:nvPr>
        </p:nvGraphicFramePr>
        <p:xfrm>
          <a:off x="539552" y="1340768"/>
          <a:ext cx="7920880" cy="5120640"/>
        </p:xfrm>
        <a:graphic>
          <a:graphicData uri="http://schemas.openxmlformats.org/drawingml/2006/table">
            <a:tbl>
              <a:tblPr firstRow="1" firstCol="1" lastCol="1" bandRow="1" bandCol="1">
                <a:tableStyleId>{69012ECD-51FC-41F1-AA8D-1B2483CD663E}</a:tableStyleId>
              </a:tblPr>
              <a:tblGrid>
                <a:gridCol w="4528730">
                  <a:extLst>
                    <a:ext uri="{9D8B030D-6E8A-4147-A177-3AD203B41FA5}">
                      <a16:colId xmlns:a16="http://schemas.microsoft.com/office/drawing/2014/main" val="20000"/>
                    </a:ext>
                  </a:extLst>
                </a:gridCol>
                <a:gridCol w="1108431">
                  <a:extLst>
                    <a:ext uri="{9D8B030D-6E8A-4147-A177-3AD203B41FA5}">
                      <a16:colId xmlns:a16="http://schemas.microsoft.com/office/drawing/2014/main" val="20001"/>
                    </a:ext>
                  </a:extLst>
                </a:gridCol>
                <a:gridCol w="1108431">
                  <a:extLst>
                    <a:ext uri="{9D8B030D-6E8A-4147-A177-3AD203B41FA5}">
                      <a16:colId xmlns:a16="http://schemas.microsoft.com/office/drawing/2014/main" val="20002"/>
                    </a:ext>
                  </a:extLst>
                </a:gridCol>
                <a:gridCol w="1175288">
                  <a:extLst>
                    <a:ext uri="{9D8B030D-6E8A-4147-A177-3AD203B41FA5}">
                      <a16:colId xmlns:a16="http://schemas.microsoft.com/office/drawing/2014/main" val="20003"/>
                    </a:ext>
                  </a:extLst>
                </a:gridCol>
              </a:tblGrid>
              <a:tr h="0">
                <a:tc>
                  <a:txBody>
                    <a:bodyPr/>
                    <a:lstStyle/>
                    <a:p>
                      <a:pPr>
                        <a:spcAft>
                          <a:spcPts val="0"/>
                        </a:spcAft>
                      </a:pPr>
                      <a:r>
                        <a:rPr lang="en-US" sz="1600" dirty="0">
                          <a:effectLst/>
                        </a:rPr>
                        <a:t> </a:t>
                      </a:r>
                      <a:endParaRPr lang="en-GB" sz="1600" dirty="0">
                        <a:effectLst/>
                        <a:latin typeface="Times New Roman"/>
                        <a:ea typeface="Times New Roman"/>
                      </a:endParaRPr>
                    </a:p>
                  </a:txBody>
                  <a:tcPr marL="68580" marR="68580" marT="0" marB="0"/>
                </a:tc>
                <a:tc>
                  <a:txBody>
                    <a:bodyPr/>
                    <a:lstStyle/>
                    <a:p>
                      <a:pPr algn="ctr">
                        <a:spcAft>
                          <a:spcPts val="0"/>
                        </a:spcAft>
                      </a:pPr>
                      <a:r>
                        <a:rPr lang="en-US" sz="1600">
                          <a:effectLst/>
                        </a:rPr>
                        <a:t>Agree</a:t>
                      </a:r>
                      <a:endParaRPr lang="en-GB" sz="1600">
                        <a:effectLst/>
                        <a:latin typeface="Times New Roman"/>
                        <a:ea typeface="Times New Roman"/>
                      </a:endParaRPr>
                    </a:p>
                  </a:txBody>
                  <a:tcPr marL="68580" marR="68580" marT="0" marB="0"/>
                </a:tc>
                <a:tc>
                  <a:txBody>
                    <a:bodyPr/>
                    <a:lstStyle/>
                    <a:p>
                      <a:pPr algn="ctr">
                        <a:spcAft>
                          <a:spcPts val="0"/>
                        </a:spcAft>
                      </a:pPr>
                      <a:r>
                        <a:rPr lang="en-US" sz="1600">
                          <a:effectLst/>
                        </a:rPr>
                        <a:t>Disagree</a:t>
                      </a:r>
                      <a:endParaRPr lang="en-GB" sz="1600">
                        <a:effectLst/>
                        <a:latin typeface="Times New Roman"/>
                        <a:ea typeface="Times New Roman"/>
                      </a:endParaRPr>
                    </a:p>
                  </a:txBody>
                  <a:tcPr marL="68580" marR="68580" marT="0" marB="0"/>
                </a:tc>
                <a:tc>
                  <a:txBody>
                    <a:bodyPr/>
                    <a:lstStyle/>
                    <a:p>
                      <a:pPr algn="ctr">
                        <a:spcAft>
                          <a:spcPts val="0"/>
                        </a:spcAft>
                      </a:pPr>
                      <a:r>
                        <a:rPr lang="en-US" sz="1600">
                          <a:effectLst/>
                        </a:rPr>
                        <a:t>Not sure</a:t>
                      </a:r>
                      <a:endParaRPr lang="en-GB" sz="16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en-GB" sz="1600">
                          <a:effectLst/>
                        </a:rPr>
                        <a:t>I found school maths easy</a:t>
                      </a:r>
                    </a:p>
                    <a:p>
                      <a:pPr>
                        <a:spcAft>
                          <a:spcPts val="0"/>
                        </a:spcAft>
                      </a:pPr>
                      <a:r>
                        <a:rPr lang="en-US" sz="1600">
                          <a:effectLst/>
                        </a:rPr>
                        <a:t> </a:t>
                      </a:r>
                      <a:endParaRPr lang="en-GB" sz="1600">
                        <a:effectLst/>
                        <a:latin typeface="Times New Roman"/>
                        <a:ea typeface="Times New Roman"/>
                      </a:endParaRPr>
                    </a:p>
                  </a:txBody>
                  <a:tcPr marL="68580" marR="68580" marT="0" marB="0"/>
                </a:tc>
                <a:tc>
                  <a:txBody>
                    <a:bodyPr/>
                    <a:lstStyle/>
                    <a:p>
                      <a:pPr algn="ctr">
                        <a:spcAft>
                          <a:spcPts val="0"/>
                        </a:spcAft>
                      </a:pPr>
                      <a:endParaRPr lang="en-US" sz="1600" dirty="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dirty="0">
                        <a:effectLst/>
                        <a:latin typeface="Arial"/>
                        <a:ea typeface="Times New Roman"/>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en-US" sz="1600">
                          <a:effectLst/>
                        </a:rPr>
                        <a:t> </a:t>
                      </a:r>
                      <a:r>
                        <a:rPr lang="en-GB" sz="1600">
                          <a:effectLst/>
                        </a:rPr>
                        <a:t>In my university work I would rather write an essay than use statistics</a:t>
                      </a:r>
                    </a:p>
                    <a:p>
                      <a:pPr>
                        <a:spcAft>
                          <a:spcPts val="0"/>
                        </a:spcAft>
                      </a:pPr>
                      <a:r>
                        <a:rPr lang="en-US" sz="1600">
                          <a:effectLst/>
                        </a:rPr>
                        <a:t> </a:t>
                      </a:r>
                      <a:endParaRPr lang="en-GB" sz="1600">
                        <a:effectLst/>
                        <a:latin typeface="Times New Roman"/>
                        <a:ea typeface="Times New Roman"/>
                      </a:endParaRPr>
                    </a:p>
                  </a:txBody>
                  <a:tcPr marL="68580" marR="68580" marT="0" marB="0"/>
                </a:tc>
                <a:tc>
                  <a:txBody>
                    <a:bodyPr/>
                    <a:lstStyle/>
                    <a:p>
                      <a:pPr algn="ctr">
                        <a:spcAft>
                          <a:spcPts val="0"/>
                        </a:spcAft>
                      </a:pPr>
                      <a:endParaRPr lang="en-US" sz="1600" dirty="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extLst>
                  <a:ext uri="{0D108BD9-81ED-4DB2-BD59-A6C34878D82A}">
                    <a16:rowId xmlns:a16="http://schemas.microsoft.com/office/drawing/2014/main" val="10002"/>
                  </a:ext>
                </a:extLst>
              </a:tr>
              <a:tr h="0">
                <a:tc>
                  <a:txBody>
                    <a:bodyPr/>
                    <a:lstStyle/>
                    <a:p>
                      <a:pPr>
                        <a:spcAft>
                          <a:spcPts val="0"/>
                        </a:spcAft>
                      </a:pPr>
                      <a:r>
                        <a:rPr lang="en-US" sz="1600">
                          <a:effectLst/>
                        </a:rPr>
                        <a:t> </a:t>
                      </a:r>
                      <a:r>
                        <a:rPr lang="en-GB" sz="1600">
                          <a:effectLst/>
                        </a:rPr>
                        <a:t>Statistics are for geeks</a:t>
                      </a:r>
                    </a:p>
                    <a:p>
                      <a:pPr>
                        <a:spcAft>
                          <a:spcPts val="0"/>
                        </a:spcAft>
                      </a:pPr>
                      <a:r>
                        <a:rPr lang="en-US" sz="1600">
                          <a:effectLst/>
                        </a:rPr>
                        <a:t> </a:t>
                      </a:r>
                      <a:endParaRPr lang="en-GB" sz="1600">
                        <a:effectLst/>
                        <a:latin typeface="Times New Roman"/>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extLst>
                  <a:ext uri="{0D108BD9-81ED-4DB2-BD59-A6C34878D82A}">
                    <a16:rowId xmlns:a16="http://schemas.microsoft.com/office/drawing/2014/main" val="10003"/>
                  </a:ext>
                </a:extLst>
              </a:tr>
              <a:tr h="0">
                <a:tc>
                  <a:txBody>
                    <a:bodyPr/>
                    <a:lstStyle/>
                    <a:p>
                      <a:pPr>
                        <a:spcAft>
                          <a:spcPts val="0"/>
                        </a:spcAft>
                      </a:pPr>
                      <a:r>
                        <a:rPr lang="en-US" sz="1600">
                          <a:effectLst/>
                        </a:rPr>
                        <a:t> </a:t>
                      </a:r>
                      <a:r>
                        <a:rPr lang="en-GB" sz="1600">
                          <a:effectLst/>
                        </a:rPr>
                        <a:t>On the whole you can’t trust statistics</a:t>
                      </a:r>
                    </a:p>
                    <a:p>
                      <a:pPr>
                        <a:spcAft>
                          <a:spcPts val="0"/>
                        </a:spcAft>
                      </a:pPr>
                      <a:r>
                        <a:rPr lang="en-US" sz="1600">
                          <a:effectLst/>
                        </a:rPr>
                        <a:t> </a:t>
                      </a:r>
                      <a:endParaRPr lang="en-GB" sz="1600">
                        <a:effectLst/>
                        <a:latin typeface="Times New Roman"/>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extLst>
                  <a:ext uri="{0D108BD9-81ED-4DB2-BD59-A6C34878D82A}">
                    <a16:rowId xmlns:a16="http://schemas.microsoft.com/office/drawing/2014/main" val="10004"/>
                  </a:ext>
                </a:extLst>
              </a:tr>
              <a:tr h="0">
                <a:tc>
                  <a:txBody>
                    <a:bodyPr/>
                    <a:lstStyle/>
                    <a:p>
                      <a:pPr>
                        <a:spcAft>
                          <a:spcPts val="0"/>
                        </a:spcAft>
                      </a:pPr>
                      <a:r>
                        <a:rPr lang="en-US" sz="1600">
                          <a:effectLst/>
                        </a:rPr>
                        <a:t> </a:t>
                      </a:r>
                      <a:r>
                        <a:rPr lang="en-GB" sz="1600">
                          <a:effectLst/>
                        </a:rPr>
                        <a:t>I feel confident about learning statistics</a:t>
                      </a:r>
                    </a:p>
                    <a:p>
                      <a:pPr>
                        <a:spcAft>
                          <a:spcPts val="0"/>
                        </a:spcAft>
                      </a:pPr>
                      <a:r>
                        <a:rPr lang="en-US" sz="1600">
                          <a:effectLst/>
                        </a:rPr>
                        <a:t> </a:t>
                      </a:r>
                      <a:endParaRPr lang="en-GB" sz="1600">
                        <a:effectLst/>
                        <a:latin typeface="Times New Roman"/>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extLst>
                  <a:ext uri="{0D108BD9-81ED-4DB2-BD59-A6C34878D82A}">
                    <a16:rowId xmlns:a16="http://schemas.microsoft.com/office/drawing/2014/main" val="10005"/>
                  </a:ext>
                </a:extLst>
              </a:tr>
              <a:tr h="0">
                <a:tc>
                  <a:txBody>
                    <a:bodyPr/>
                    <a:lstStyle/>
                    <a:p>
                      <a:pPr>
                        <a:spcAft>
                          <a:spcPts val="0"/>
                        </a:spcAft>
                      </a:pPr>
                      <a:r>
                        <a:rPr lang="en-US" sz="1600">
                          <a:effectLst/>
                        </a:rPr>
                        <a:t> </a:t>
                      </a:r>
                      <a:r>
                        <a:rPr lang="en-GB" sz="1600">
                          <a:effectLst/>
                        </a:rPr>
                        <a:t>Good numeric skills will help me get a job</a:t>
                      </a:r>
                    </a:p>
                    <a:p>
                      <a:pPr>
                        <a:spcAft>
                          <a:spcPts val="0"/>
                        </a:spcAft>
                      </a:pPr>
                      <a:r>
                        <a:rPr lang="en-US" sz="1600">
                          <a:effectLst/>
                        </a:rPr>
                        <a:t> </a:t>
                      </a:r>
                      <a:endParaRPr lang="en-GB" sz="1600">
                        <a:effectLst/>
                        <a:latin typeface="Times New Roman"/>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extLst>
                  <a:ext uri="{0D108BD9-81ED-4DB2-BD59-A6C34878D82A}">
                    <a16:rowId xmlns:a16="http://schemas.microsoft.com/office/drawing/2014/main" val="10006"/>
                  </a:ext>
                </a:extLst>
              </a:tr>
              <a:tr h="0">
                <a:tc>
                  <a:txBody>
                    <a:bodyPr/>
                    <a:lstStyle/>
                    <a:p>
                      <a:pPr>
                        <a:spcAft>
                          <a:spcPts val="0"/>
                        </a:spcAft>
                      </a:pPr>
                      <a:r>
                        <a:rPr lang="en-US" sz="1600">
                          <a:effectLst/>
                        </a:rPr>
                        <a:t> </a:t>
                      </a:r>
                      <a:r>
                        <a:rPr lang="en-GB" sz="1600">
                          <a:effectLst/>
                        </a:rPr>
                        <a:t>I enjoyed maths at school</a:t>
                      </a:r>
                    </a:p>
                    <a:p>
                      <a:pPr>
                        <a:spcAft>
                          <a:spcPts val="0"/>
                        </a:spcAft>
                      </a:pPr>
                      <a:r>
                        <a:rPr lang="en-US" sz="1600">
                          <a:effectLst/>
                        </a:rPr>
                        <a:t> </a:t>
                      </a:r>
                      <a:endParaRPr lang="en-GB" sz="1600">
                        <a:effectLst/>
                        <a:latin typeface="Times New Roman"/>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extLst>
                  <a:ext uri="{0D108BD9-81ED-4DB2-BD59-A6C34878D82A}">
                    <a16:rowId xmlns:a16="http://schemas.microsoft.com/office/drawing/2014/main" val="10007"/>
                  </a:ext>
                </a:extLst>
              </a:tr>
              <a:tr h="0">
                <a:tc>
                  <a:txBody>
                    <a:bodyPr/>
                    <a:lstStyle/>
                    <a:p>
                      <a:pPr>
                        <a:spcAft>
                          <a:spcPts val="0"/>
                        </a:spcAft>
                      </a:pPr>
                      <a:r>
                        <a:rPr lang="en-US" sz="1600">
                          <a:effectLst/>
                        </a:rPr>
                        <a:t> </a:t>
                      </a:r>
                      <a:r>
                        <a:rPr lang="en-GB" sz="1600">
                          <a:effectLst/>
                        </a:rPr>
                        <a:t>I could turn to my parents with maths help</a:t>
                      </a:r>
                    </a:p>
                    <a:p>
                      <a:pPr>
                        <a:spcAft>
                          <a:spcPts val="0"/>
                        </a:spcAft>
                      </a:pPr>
                      <a:r>
                        <a:rPr lang="en-US" sz="1600">
                          <a:effectLst/>
                        </a:rPr>
                        <a:t> </a:t>
                      </a:r>
                      <a:endParaRPr lang="en-GB" sz="1600">
                        <a:effectLst/>
                        <a:latin typeface="Times New Roman"/>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extLst>
                  <a:ext uri="{0D108BD9-81ED-4DB2-BD59-A6C34878D82A}">
                    <a16:rowId xmlns:a16="http://schemas.microsoft.com/office/drawing/2014/main" val="10008"/>
                  </a:ext>
                </a:extLst>
              </a:tr>
              <a:tr h="0">
                <a:tc>
                  <a:txBody>
                    <a:bodyPr/>
                    <a:lstStyle/>
                    <a:p>
                      <a:pPr>
                        <a:spcAft>
                          <a:spcPts val="0"/>
                        </a:spcAft>
                      </a:pPr>
                      <a:r>
                        <a:rPr lang="en-US" sz="1600">
                          <a:effectLst/>
                        </a:rPr>
                        <a:t> </a:t>
                      </a:r>
                      <a:r>
                        <a:rPr lang="en-GB" sz="1600">
                          <a:effectLst/>
                        </a:rPr>
                        <a:t>One of the reasons I chose this degree is because I don’t like maths. </a:t>
                      </a:r>
                    </a:p>
                    <a:p>
                      <a:pPr>
                        <a:spcAft>
                          <a:spcPts val="0"/>
                        </a:spcAft>
                      </a:pPr>
                      <a:r>
                        <a:rPr lang="en-US" sz="1600">
                          <a:effectLst/>
                        </a:rPr>
                        <a:t> </a:t>
                      </a:r>
                      <a:endParaRPr lang="en-GB" sz="1600">
                        <a:effectLst/>
                        <a:latin typeface="Times New Roman"/>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a:effectLst/>
                        <a:latin typeface="Arial"/>
                        <a:ea typeface="Times New Roman"/>
                      </a:endParaRPr>
                    </a:p>
                  </a:txBody>
                  <a:tcPr marL="68580" marR="68580" marT="0" marB="0"/>
                </a:tc>
                <a:tc>
                  <a:txBody>
                    <a:bodyPr/>
                    <a:lstStyle/>
                    <a:p>
                      <a:pPr algn="ctr">
                        <a:spcAft>
                          <a:spcPts val="0"/>
                        </a:spcAft>
                      </a:pPr>
                      <a:endParaRPr lang="en-US" sz="1600" dirty="0">
                        <a:effectLst/>
                        <a:latin typeface="Arial"/>
                        <a:ea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5" name="Rectangle 1"/>
          <p:cNvSpPr>
            <a:spLocks noChangeArrowheads="1"/>
          </p:cNvSpPr>
          <p:nvPr/>
        </p:nvSpPr>
        <p:spPr bwMode="auto">
          <a:xfrm>
            <a:off x="467544" y="692696"/>
            <a:ext cx="72008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Do you agree or disagree with the following statements?</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78926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1" name="Object 3"/>
          <p:cNvGraphicFramePr>
            <a:graphicFrameLocks noGrp="1" noChangeAspect="1"/>
          </p:cNvGraphicFramePr>
          <p:nvPr>
            <p:ph idx="1"/>
            <p:extLst>
              <p:ext uri="{D42A27DB-BD31-4B8C-83A1-F6EECF244321}">
                <p14:modId xmlns:p14="http://schemas.microsoft.com/office/powerpoint/2010/main" val="1223029916"/>
              </p:ext>
            </p:extLst>
          </p:nvPr>
        </p:nvGraphicFramePr>
        <p:xfrm>
          <a:off x="1680846" y="1556792"/>
          <a:ext cx="5699466" cy="5082622"/>
        </p:xfrm>
        <a:graphic>
          <a:graphicData uri="http://schemas.openxmlformats.org/presentationml/2006/ole">
            <mc:AlternateContent xmlns:mc="http://schemas.openxmlformats.org/markup-compatibility/2006">
              <mc:Choice xmlns:v="urn:schemas-microsoft-com:vml" Requires="v">
                <p:oleObj spid="_x0000_s2100" name="Document" r:id="rId3" imgW="6678085" imgH="6317004" progId="Word.Document.8">
                  <p:embed/>
                </p:oleObj>
              </mc:Choice>
              <mc:Fallback>
                <p:oleObj name="Document" r:id="rId3" imgW="6678085" imgH="631700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846" y="1556792"/>
                        <a:ext cx="5699466" cy="5082622"/>
                      </a:xfrm>
                      <a:prstGeom prst="rect">
                        <a:avLst/>
                      </a:prstGeom>
                      <a:noFill/>
                      <a:extLst/>
                    </p:spPr>
                  </p:pic>
                </p:oleObj>
              </mc:Fallback>
            </mc:AlternateContent>
          </a:graphicData>
        </a:graphic>
      </p:graphicFrame>
      <p:sp>
        <p:nvSpPr>
          <p:cNvPr id="53252" name="Rectangle 4"/>
          <p:cNvSpPr>
            <a:spLocks noGrp="1" noChangeArrowheads="1"/>
          </p:cNvSpPr>
          <p:nvPr>
            <p:ph type="title"/>
          </p:nvPr>
        </p:nvSpPr>
        <p:spPr bwMode="auto">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r>
              <a:rPr lang="en-GB" dirty="0">
                <a:solidFill>
                  <a:schemeClr val="bg1"/>
                </a:solidFill>
              </a:rPr>
              <a:t>A </a:t>
            </a:r>
            <a:r>
              <a:rPr lang="en-GB" dirty="0" err="1" smtClean="0">
                <a:solidFill>
                  <a:schemeClr val="bg1"/>
                </a:solidFill>
              </a:rPr>
              <a:t>Likert</a:t>
            </a:r>
            <a:r>
              <a:rPr lang="en-GB" dirty="0" smtClean="0">
                <a:solidFill>
                  <a:schemeClr val="bg1"/>
                </a:solidFill>
              </a:rPr>
              <a:t> </a:t>
            </a:r>
            <a:r>
              <a:rPr lang="en-GB" dirty="0">
                <a:solidFill>
                  <a:schemeClr val="bg1"/>
                </a:solidFill>
              </a:rPr>
              <a:t>Scale</a:t>
            </a:r>
          </a:p>
        </p:txBody>
      </p:sp>
    </p:spTree>
    <p:extLst>
      <p:ext uri="{BB962C8B-B14F-4D97-AF65-F5344CB8AC3E}">
        <p14:creationId xmlns:p14="http://schemas.microsoft.com/office/powerpoint/2010/main" val="2747686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extLst>
      <p:ext uri="{BB962C8B-B14F-4D97-AF65-F5344CB8AC3E}">
        <p14:creationId xmlns:p14="http://schemas.microsoft.com/office/powerpoint/2010/main" val="9522061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8"/>
          <p:cNvSpPr>
            <a:spLocks noGrp="1" noChangeArrowheads="1"/>
          </p:cNvSpPr>
          <p:nvPr>
            <p:ph idx="1"/>
          </p:nvPr>
        </p:nvSpPr>
        <p:spPr>
          <a:xfrm>
            <a:off x="457200" y="1790700"/>
            <a:ext cx="8229600" cy="4525963"/>
          </a:xfrm>
          <a:noFill/>
          <a:ln/>
        </p:spPr>
        <p:txBody>
          <a:bodyPr/>
          <a:lstStyle/>
          <a:p>
            <a:pPr>
              <a:lnSpc>
                <a:spcPct val="90000"/>
              </a:lnSpc>
              <a:spcBef>
                <a:spcPct val="50000"/>
              </a:spcBef>
              <a:buSzPct val="100000"/>
              <a:buFont typeface="Arial"/>
              <a:buChar char="•"/>
            </a:pPr>
            <a:r>
              <a:rPr lang="en-US" dirty="0"/>
              <a:t>Compose an item pool.  Avoid too many ‘neutral’ items or </a:t>
            </a:r>
            <a:r>
              <a:rPr lang="en-US" dirty="0" smtClean="0"/>
              <a:t>extremes</a:t>
            </a:r>
            <a:endParaRPr lang="en-US" dirty="0"/>
          </a:p>
          <a:p>
            <a:pPr>
              <a:lnSpc>
                <a:spcPct val="90000"/>
              </a:lnSpc>
              <a:spcBef>
                <a:spcPct val="50000"/>
              </a:spcBef>
              <a:buSzPct val="100000"/>
              <a:buFont typeface="Arial"/>
              <a:buChar char="•"/>
            </a:pPr>
            <a:r>
              <a:rPr lang="en-US" dirty="0"/>
              <a:t>Test on a group of people with similar </a:t>
            </a:r>
            <a:r>
              <a:rPr lang="en-US" dirty="0" smtClean="0"/>
              <a:t>attributes</a:t>
            </a:r>
            <a:endParaRPr lang="en-US" dirty="0"/>
          </a:p>
          <a:p>
            <a:pPr>
              <a:lnSpc>
                <a:spcPct val="90000"/>
              </a:lnSpc>
              <a:spcBef>
                <a:spcPct val="50000"/>
              </a:spcBef>
              <a:buSzPct val="100000"/>
              <a:buFont typeface="Arial"/>
              <a:buChar char="•"/>
            </a:pPr>
            <a:r>
              <a:rPr lang="en-US" dirty="0"/>
              <a:t>Get them to weight in importance the </a:t>
            </a:r>
            <a:r>
              <a:rPr lang="en-US" dirty="0" smtClean="0"/>
              <a:t>item</a:t>
            </a:r>
            <a:endParaRPr lang="en-US" dirty="0"/>
          </a:p>
          <a:p>
            <a:pPr>
              <a:lnSpc>
                <a:spcPct val="90000"/>
              </a:lnSpc>
              <a:spcBef>
                <a:spcPct val="50000"/>
              </a:spcBef>
              <a:buSzPct val="100000"/>
              <a:buFont typeface="Arial"/>
              <a:buChar char="•"/>
            </a:pPr>
            <a:r>
              <a:rPr lang="en-US" dirty="0"/>
              <a:t>The issue of the ‘neutral’ (neither agree/ disagree etc.) and sufficient knowledge/</a:t>
            </a:r>
            <a:r>
              <a:rPr lang="en-US" dirty="0" smtClean="0"/>
              <a:t>commitment</a:t>
            </a:r>
            <a:endParaRPr lang="en-US" dirty="0"/>
          </a:p>
        </p:txBody>
      </p:sp>
      <p:sp>
        <p:nvSpPr>
          <p:cNvPr id="17415" name="Rectangle 7"/>
          <p:cNvSpPr>
            <a:spLocks noGrp="1" noChangeArrowheads="1"/>
          </p:cNvSpPr>
          <p:nvPr>
            <p:ph type="title"/>
          </p:nvPr>
        </p:nvSpPr>
        <p:spPr bwMode="auto">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r>
              <a:rPr lang="en-US" dirty="0">
                <a:solidFill>
                  <a:schemeClr val="bg1"/>
                </a:solidFill>
              </a:rPr>
              <a:t>Scales and when to use them</a:t>
            </a:r>
          </a:p>
        </p:txBody>
      </p:sp>
    </p:spTree>
    <p:extLst>
      <p:ext uri="{BB962C8B-B14F-4D97-AF65-F5344CB8AC3E}">
        <p14:creationId xmlns:p14="http://schemas.microsoft.com/office/powerpoint/2010/main" val="611203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idx="1"/>
          </p:nvPr>
        </p:nvSpPr>
        <p:spPr>
          <a:xfrm>
            <a:off x="685800" y="1885950"/>
            <a:ext cx="7772400" cy="4114800"/>
          </a:xfrm>
          <a:noFill/>
          <a:ln/>
        </p:spPr>
        <p:txBody>
          <a:bodyPr>
            <a:normAutofit/>
          </a:bodyPr>
          <a:lstStyle/>
          <a:p>
            <a:pPr>
              <a:spcBef>
                <a:spcPct val="40000"/>
              </a:spcBef>
              <a:buSzPct val="100000"/>
              <a:buFont typeface="Arial"/>
              <a:buChar char="•"/>
            </a:pPr>
            <a:r>
              <a:rPr lang="en-US" sz="2800" dirty="0"/>
              <a:t>Respondents are asked to situate their attitudes on a scale ranging between opposite </a:t>
            </a:r>
            <a:r>
              <a:rPr lang="en-US" sz="2800" dirty="0" smtClean="0"/>
              <a:t>positions</a:t>
            </a:r>
            <a:endParaRPr lang="en-US" sz="2800" dirty="0"/>
          </a:p>
          <a:p>
            <a:pPr>
              <a:spcBef>
                <a:spcPct val="40000"/>
              </a:spcBef>
              <a:buSzPct val="100000"/>
              <a:buFont typeface="Arial"/>
              <a:buChar char="•"/>
            </a:pPr>
            <a:r>
              <a:rPr lang="en-US" sz="2800" dirty="0"/>
              <a:t>Points on scale should not be treated as precise </a:t>
            </a:r>
            <a:r>
              <a:rPr lang="en-US" sz="2800" dirty="0" smtClean="0"/>
              <a:t>equals</a:t>
            </a:r>
            <a:endParaRPr lang="en-US" sz="2800" dirty="0"/>
          </a:p>
          <a:p>
            <a:pPr>
              <a:spcBef>
                <a:spcPct val="40000"/>
              </a:spcBef>
              <a:buSzPct val="100000"/>
              <a:buFont typeface="Arial"/>
              <a:buChar char="•"/>
            </a:pPr>
            <a:r>
              <a:rPr lang="en-US" sz="2800" dirty="0"/>
              <a:t>Nine, seven, five or three points </a:t>
            </a:r>
            <a:r>
              <a:rPr lang="en-US" sz="2800" dirty="0" smtClean="0"/>
              <a:t>used</a:t>
            </a:r>
            <a:endParaRPr lang="en-US" sz="2800" dirty="0"/>
          </a:p>
          <a:p>
            <a:pPr>
              <a:spcBef>
                <a:spcPct val="40000"/>
              </a:spcBef>
              <a:buSzPct val="100000"/>
              <a:buFont typeface="Arial"/>
              <a:buChar char="•"/>
            </a:pPr>
            <a:r>
              <a:rPr lang="en-US" sz="2800" dirty="0"/>
              <a:t>Important to develop and test range of semantic </a:t>
            </a:r>
            <a:r>
              <a:rPr lang="en-US" sz="2800" dirty="0" smtClean="0"/>
              <a:t>opposites</a:t>
            </a:r>
          </a:p>
        </p:txBody>
      </p:sp>
      <p:sp>
        <p:nvSpPr>
          <p:cNvPr id="19460" name="Rectangle 4"/>
          <p:cNvSpPr>
            <a:spLocks noGrp="1" noChangeArrowheads="1"/>
          </p:cNvSpPr>
          <p:nvPr>
            <p:ph type="title"/>
          </p:nvPr>
        </p:nvSpPr>
        <p:spPr bwMode="auto">
          <a:xfrm>
            <a:off x="685800" y="285728"/>
            <a:ext cx="7772400" cy="1143000"/>
          </a:xfr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a:bodyPr>
          <a:lstStyle/>
          <a:p>
            <a:r>
              <a:rPr lang="en-GB" dirty="0" smtClean="0"/>
              <a:t>Semantic </a:t>
            </a:r>
            <a:r>
              <a:rPr lang="en-GB" dirty="0"/>
              <a:t>Differential </a:t>
            </a:r>
            <a:r>
              <a:rPr lang="en-GB" dirty="0" smtClean="0"/>
              <a:t>Scales</a:t>
            </a:r>
            <a:endParaRPr lang="en-US" b="1" dirty="0">
              <a:solidFill>
                <a:schemeClr val="bg1"/>
              </a:solidFill>
              <a:latin typeface="Arial Unicode MS" pitchFamily="34" charset="-128"/>
            </a:endParaRPr>
          </a:p>
        </p:txBody>
      </p:sp>
    </p:spTree>
    <p:extLst>
      <p:ext uri="{BB962C8B-B14F-4D97-AF65-F5344CB8AC3E}">
        <p14:creationId xmlns:p14="http://schemas.microsoft.com/office/powerpoint/2010/main" val="3867837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2296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Survey Design</a:t>
            </a:r>
            <a:endParaRPr lang="en-GB" dirty="0"/>
          </a:p>
        </p:txBody>
      </p:sp>
    </p:spTree>
    <p:extLst>
      <p:ext uri="{BB962C8B-B14F-4D97-AF65-F5344CB8AC3E}">
        <p14:creationId xmlns:p14="http://schemas.microsoft.com/office/powerpoint/2010/main" val="945620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Types of Social Knowledge</a:t>
            </a:r>
          </a:p>
        </p:txBody>
      </p:sp>
      <p:sp>
        <p:nvSpPr>
          <p:cNvPr id="3" name="Content Placeholder 2"/>
          <p:cNvSpPr>
            <a:spLocks noGrp="1"/>
          </p:cNvSpPr>
          <p:nvPr>
            <p:ph idx="1"/>
          </p:nvPr>
        </p:nvSpPr>
        <p:spPr/>
        <p:txBody>
          <a:bodyPr/>
          <a:lstStyle/>
          <a:p>
            <a:r>
              <a:rPr lang="en-GB" dirty="0"/>
              <a:t>Understanding</a:t>
            </a:r>
          </a:p>
          <a:p>
            <a:r>
              <a:rPr lang="en-GB" dirty="0"/>
              <a:t>Description</a:t>
            </a:r>
          </a:p>
          <a:p>
            <a:r>
              <a:rPr lang="en-GB" dirty="0"/>
              <a:t>Explanation</a:t>
            </a:r>
          </a:p>
          <a:p>
            <a:r>
              <a:rPr lang="en-GB" dirty="0"/>
              <a:t>How do these link together?</a:t>
            </a:r>
          </a:p>
        </p:txBody>
      </p:sp>
    </p:spTree>
    <p:extLst>
      <p:ext uri="{BB962C8B-B14F-4D97-AF65-F5344CB8AC3E}">
        <p14:creationId xmlns:p14="http://schemas.microsoft.com/office/powerpoint/2010/main" val="521854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0" y="-603250"/>
            <a:ext cx="9753600" cy="768985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Operational Issues in </a:t>
            </a:r>
            <a:r>
              <a:rPr lang="en-GB" dirty="0" smtClean="0"/>
              <a:t>Surveys</a:t>
            </a:r>
            <a:endParaRPr lang="en-GB" dirty="0"/>
          </a:p>
        </p:txBody>
      </p:sp>
      <p:sp>
        <p:nvSpPr>
          <p:cNvPr id="3" name="Content Placeholder 2"/>
          <p:cNvSpPr>
            <a:spLocks noGrp="1"/>
          </p:cNvSpPr>
          <p:nvPr>
            <p:ph idx="1"/>
          </p:nvPr>
        </p:nvSpPr>
        <p:spPr/>
        <p:txBody>
          <a:bodyPr>
            <a:normAutofit lnSpcReduction="10000"/>
          </a:bodyPr>
          <a:lstStyle/>
          <a:p>
            <a:r>
              <a:rPr lang="en-GB" dirty="0" smtClean="0"/>
              <a:t>How </a:t>
            </a:r>
            <a:r>
              <a:rPr lang="en-GB" dirty="0"/>
              <a:t>will the survey be administered?</a:t>
            </a:r>
          </a:p>
          <a:p>
            <a:endParaRPr lang="en-GB" dirty="0"/>
          </a:p>
          <a:p>
            <a:r>
              <a:rPr lang="en-GB" dirty="0"/>
              <a:t>How will respondents reply?</a:t>
            </a:r>
          </a:p>
          <a:p>
            <a:endParaRPr lang="en-GB" dirty="0"/>
          </a:p>
          <a:p>
            <a:r>
              <a:rPr lang="en-GB" dirty="0"/>
              <a:t>How will you manage your respondents (e.g. follow-ups for non-response)?</a:t>
            </a:r>
          </a:p>
          <a:p>
            <a:endParaRPr lang="en-GB" dirty="0"/>
          </a:p>
          <a:p>
            <a:r>
              <a:rPr lang="en-GB" dirty="0"/>
              <a:t>What about incentives?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a:t>Technical Issues in surveys</a:t>
            </a:r>
          </a:p>
        </p:txBody>
      </p:sp>
      <p:sp>
        <p:nvSpPr>
          <p:cNvPr id="3" name="Content Placeholder 2"/>
          <p:cNvSpPr>
            <a:spLocks noGrp="1"/>
          </p:cNvSpPr>
          <p:nvPr>
            <p:ph idx="1"/>
          </p:nvPr>
        </p:nvSpPr>
        <p:spPr>
          <a:xfrm>
            <a:off x="457200" y="1600200"/>
            <a:ext cx="8229600" cy="4709120"/>
          </a:xfrm>
        </p:spPr>
        <p:txBody>
          <a:bodyPr>
            <a:normAutofit fontScale="77500" lnSpcReduction="20000"/>
          </a:bodyPr>
          <a:lstStyle/>
          <a:p>
            <a:r>
              <a:rPr lang="en-US" dirty="0"/>
              <a:t>We need to think about how the data will ‘look’ after it has been collected and this is completely reliant on the questions we ask and the response options we offer</a:t>
            </a:r>
          </a:p>
          <a:p>
            <a:endParaRPr lang="en-US" dirty="0"/>
          </a:p>
          <a:p>
            <a:r>
              <a:rPr lang="en-US" dirty="0"/>
              <a:t>‘Variable’ is the generic term for a set of responses associated with an individual question or measurement e.g. </a:t>
            </a:r>
            <a:r>
              <a:rPr lang="en-US" i="1" dirty="0"/>
              <a:t>‘SEX’, ‘AGE’, ‘ETHNICITY’ etc…</a:t>
            </a:r>
          </a:p>
          <a:p>
            <a:endParaRPr lang="en-US" dirty="0"/>
          </a:p>
          <a:p>
            <a:r>
              <a:rPr lang="en-US" dirty="0"/>
              <a:t>Variables are how we </a:t>
            </a:r>
            <a:r>
              <a:rPr lang="en-US" dirty="0" err="1"/>
              <a:t>operationalise</a:t>
            </a:r>
            <a:r>
              <a:rPr lang="en-US" dirty="0"/>
              <a:t> social concepts</a:t>
            </a:r>
          </a:p>
          <a:p>
            <a:endParaRPr lang="en-US" dirty="0"/>
          </a:p>
          <a:p>
            <a:r>
              <a:rPr lang="en-US" dirty="0"/>
              <a:t>But not all variables are equal!</a:t>
            </a:r>
          </a:p>
          <a:p>
            <a:endParaRPr lang="en-US" dirty="0"/>
          </a:p>
          <a:p>
            <a:r>
              <a:rPr lang="en-US" dirty="0"/>
              <a:t>Different coding strategies exist for different ‘levels of data’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dirty="0"/>
              <a:t>Variables &amp; Levels of Measurement 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0592778"/>
              </p:ext>
            </p:extLst>
          </p:nvPr>
        </p:nvGraphicFramePr>
        <p:xfrm>
          <a:off x="457200" y="1600200"/>
          <a:ext cx="8229600" cy="4211319"/>
        </p:xfrm>
        <a:graphic>
          <a:graphicData uri="http://schemas.openxmlformats.org/drawingml/2006/table">
            <a:tbl>
              <a:tblPr firstRow="1" bandRow="1">
                <a:tableStyleId>{7DF18680-E054-41AD-8BC1-D1AEF772440D}</a:tableStyleId>
              </a:tblPr>
              <a:tblGrid>
                <a:gridCol w="1543390">
                  <a:extLst>
                    <a:ext uri="{9D8B030D-6E8A-4147-A177-3AD203B41FA5}">
                      <a16:colId xmlns:a16="http://schemas.microsoft.com/office/drawing/2014/main" val="20000"/>
                    </a:ext>
                  </a:extLst>
                </a:gridCol>
                <a:gridCol w="3574967">
                  <a:extLst>
                    <a:ext uri="{9D8B030D-6E8A-4147-A177-3AD203B41FA5}">
                      <a16:colId xmlns:a16="http://schemas.microsoft.com/office/drawing/2014/main" val="20001"/>
                    </a:ext>
                  </a:extLst>
                </a:gridCol>
                <a:gridCol w="3111243">
                  <a:extLst>
                    <a:ext uri="{9D8B030D-6E8A-4147-A177-3AD203B41FA5}">
                      <a16:colId xmlns:a16="http://schemas.microsoft.com/office/drawing/2014/main" val="20002"/>
                    </a:ext>
                  </a:extLst>
                </a:gridCol>
              </a:tblGrid>
              <a:tr h="370840">
                <a:tc>
                  <a:txBody>
                    <a:bodyPr/>
                    <a:lstStyle/>
                    <a:p>
                      <a:r>
                        <a:rPr lang="en-US" dirty="0"/>
                        <a:t>Data Level</a:t>
                      </a:r>
                    </a:p>
                  </a:txBody>
                  <a:tcPr/>
                </a:tc>
                <a:tc>
                  <a:txBody>
                    <a:bodyPr/>
                    <a:lstStyle/>
                    <a:p>
                      <a:r>
                        <a:rPr lang="en-US" dirty="0"/>
                        <a:t>Description</a:t>
                      </a:r>
                    </a:p>
                  </a:txBody>
                  <a:tcPr/>
                </a:tc>
                <a:tc>
                  <a:txBody>
                    <a:bodyPr/>
                    <a:lstStyle/>
                    <a:p>
                      <a:r>
                        <a:rPr lang="en-US" dirty="0"/>
                        <a:t>Examples</a:t>
                      </a:r>
                    </a:p>
                  </a:txBody>
                  <a:tcPr/>
                </a:tc>
                <a:extLst>
                  <a:ext uri="{0D108BD9-81ED-4DB2-BD59-A6C34878D82A}">
                    <a16:rowId xmlns:a16="http://schemas.microsoft.com/office/drawing/2014/main" val="10000"/>
                  </a:ext>
                </a:extLst>
              </a:tr>
              <a:tr h="370840">
                <a:tc>
                  <a:txBody>
                    <a:bodyPr/>
                    <a:lstStyle/>
                    <a:p>
                      <a:r>
                        <a:rPr lang="en-US" dirty="0"/>
                        <a:t>Nominal (categorical)</a:t>
                      </a:r>
                    </a:p>
                  </a:txBody>
                  <a:tcPr/>
                </a:tc>
                <a:tc>
                  <a:txBody>
                    <a:bodyPr/>
                    <a:lstStyle/>
                    <a:p>
                      <a:r>
                        <a:rPr lang="en-US" dirty="0"/>
                        <a:t>Response</a:t>
                      </a:r>
                      <a:r>
                        <a:rPr lang="en-US" baseline="0" dirty="0"/>
                        <a:t> categories cannot be placed in a specific order – impossible to judge ‘distance’ between categories</a:t>
                      </a:r>
                      <a:endParaRPr lang="en-US" dirty="0"/>
                    </a:p>
                  </a:txBody>
                  <a:tcPr/>
                </a:tc>
                <a:tc>
                  <a:txBody>
                    <a:bodyPr/>
                    <a:lstStyle/>
                    <a:p>
                      <a:r>
                        <a:rPr lang="en-US" dirty="0"/>
                        <a:t>Sex</a:t>
                      </a:r>
                      <a:r>
                        <a:rPr lang="en-US" baseline="0" dirty="0"/>
                        <a:t> (Male/Female)</a:t>
                      </a:r>
                    </a:p>
                    <a:p>
                      <a:r>
                        <a:rPr lang="en-US" baseline="0" dirty="0"/>
                        <a:t>Ethnicity (White/Black…)</a:t>
                      </a:r>
                    </a:p>
                    <a:p>
                      <a:r>
                        <a:rPr lang="en-US" baseline="0" dirty="0"/>
                        <a:t>Party (Lab/Con/LD…)</a:t>
                      </a:r>
                      <a:endParaRPr lang="en-US" dirty="0"/>
                    </a:p>
                  </a:txBody>
                  <a:tcPr/>
                </a:tc>
                <a:extLst>
                  <a:ext uri="{0D108BD9-81ED-4DB2-BD59-A6C34878D82A}">
                    <a16:rowId xmlns:a16="http://schemas.microsoft.com/office/drawing/2014/main" val="10001"/>
                  </a:ext>
                </a:extLst>
              </a:tr>
              <a:tr h="370840">
                <a:tc>
                  <a:txBody>
                    <a:bodyPr/>
                    <a:lstStyle/>
                    <a:p>
                      <a:r>
                        <a:rPr lang="en-US" dirty="0"/>
                        <a:t>Ordinal (categorical)</a:t>
                      </a:r>
                    </a:p>
                  </a:txBody>
                  <a:tcPr/>
                </a:tc>
                <a:tc>
                  <a:txBody>
                    <a:bodyPr/>
                    <a:lstStyle/>
                    <a:p>
                      <a:r>
                        <a:rPr lang="en-US" dirty="0"/>
                        <a:t>Response categories can be placed in rank order</a:t>
                      </a:r>
                      <a:r>
                        <a:rPr lang="en-US" baseline="0" dirty="0"/>
                        <a:t> – distance between categories cannot be measured mathematically</a:t>
                      </a:r>
                      <a:endParaRPr lang="en-US" dirty="0"/>
                    </a:p>
                  </a:txBody>
                  <a:tcPr/>
                </a:tc>
                <a:tc>
                  <a:txBody>
                    <a:bodyPr/>
                    <a:lstStyle/>
                    <a:p>
                      <a:r>
                        <a:rPr lang="en-US" dirty="0" err="1"/>
                        <a:t>Likert</a:t>
                      </a:r>
                      <a:r>
                        <a:rPr lang="en-US" dirty="0"/>
                        <a:t> (Agree/Neutral/Disagree)</a:t>
                      </a:r>
                    </a:p>
                    <a:p>
                      <a:r>
                        <a:rPr lang="en-US" dirty="0"/>
                        <a:t>Rank</a:t>
                      </a:r>
                      <a:r>
                        <a:rPr lang="en-US" baseline="0" dirty="0"/>
                        <a:t> Preference (Coke/Pepsi…)</a:t>
                      </a:r>
                    </a:p>
                    <a:p>
                      <a:r>
                        <a:rPr lang="en-US" baseline="0" dirty="0"/>
                        <a:t>Education (GCSE/A-Level…)</a:t>
                      </a:r>
                    </a:p>
                  </a:txBody>
                  <a:tcPr/>
                </a:tc>
                <a:extLst>
                  <a:ext uri="{0D108BD9-81ED-4DB2-BD59-A6C34878D82A}">
                    <a16:rowId xmlns:a16="http://schemas.microsoft.com/office/drawing/2014/main" val="10002"/>
                  </a:ext>
                </a:extLst>
              </a:tr>
              <a:tr h="370840">
                <a:tc>
                  <a:txBody>
                    <a:bodyPr/>
                    <a:lstStyle/>
                    <a:p>
                      <a:r>
                        <a:rPr lang="en-US" dirty="0"/>
                        <a:t>Interval</a:t>
                      </a:r>
                      <a:r>
                        <a:rPr lang="en-US" baseline="0" dirty="0"/>
                        <a:t> (or continuous)*</a:t>
                      </a:r>
                      <a:endParaRPr lang="en-US" dirty="0"/>
                    </a:p>
                  </a:txBody>
                  <a:tcPr/>
                </a:tc>
                <a:tc>
                  <a:txBody>
                    <a:bodyPr/>
                    <a:lstStyle/>
                    <a:p>
                      <a:r>
                        <a:rPr lang="en-US" dirty="0"/>
                        <a:t>Responses measured</a:t>
                      </a:r>
                      <a:r>
                        <a:rPr lang="en-US" baseline="0" dirty="0"/>
                        <a:t> on a continuous scale with rank order – uniform distance between responses allows mathematical measurement</a:t>
                      </a:r>
                      <a:endParaRPr lang="en-US" dirty="0"/>
                    </a:p>
                  </a:txBody>
                  <a:tcPr/>
                </a:tc>
                <a:tc>
                  <a:txBody>
                    <a:bodyPr/>
                    <a:lstStyle/>
                    <a:p>
                      <a:r>
                        <a:rPr lang="en-US" dirty="0"/>
                        <a:t>Age (in years)</a:t>
                      </a:r>
                    </a:p>
                    <a:p>
                      <a:r>
                        <a:rPr lang="en-US" dirty="0"/>
                        <a:t>Income (in £)</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57200" y="6209030"/>
            <a:ext cx="8229600" cy="369332"/>
          </a:xfrm>
          <a:prstGeom prst="rect">
            <a:avLst/>
          </a:prstGeom>
          <a:noFill/>
        </p:spPr>
        <p:txBody>
          <a:bodyPr wrap="square" rtlCol="0">
            <a:spAutoFit/>
          </a:bodyPr>
          <a:lstStyle/>
          <a:p>
            <a:r>
              <a:rPr lang="en-US" dirty="0"/>
              <a:t>*NOTE: Interval = no true zero point (e.g. height), Ratio = true zero point (e.g. income)</a:t>
            </a:r>
          </a:p>
        </p:txBody>
      </p:sp>
      <p:sp>
        <p:nvSpPr>
          <p:cNvPr id="6" name="TextBox 5"/>
          <p:cNvSpPr txBox="1"/>
          <p:nvPr/>
        </p:nvSpPr>
        <p:spPr>
          <a:xfrm>
            <a:off x="5688634" y="5811519"/>
            <a:ext cx="2998166" cy="369332"/>
          </a:xfrm>
          <a:prstGeom prst="rect">
            <a:avLst/>
          </a:prstGeom>
          <a:noFill/>
        </p:spPr>
        <p:txBody>
          <a:bodyPr wrap="square" rtlCol="0">
            <a:spAutoFit/>
          </a:bodyPr>
          <a:lstStyle/>
          <a:p>
            <a:r>
              <a:rPr lang="en-US" i="1" dirty="0"/>
              <a:t>Source: David &amp; Sutton (2004)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dirty="0"/>
              <a:t>Variables &amp; Levels of Measurement II</a:t>
            </a:r>
          </a:p>
        </p:txBody>
      </p:sp>
      <p:sp>
        <p:nvSpPr>
          <p:cNvPr id="3" name="Content Placeholder 2"/>
          <p:cNvSpPr>
            <a:spLocks noGrp="1"/>
          </p:cNvSpPr>
          <p:nvPr>
            <p:ph idx="1"/>
          </p:nvPr>
        </p:nvSpPr>
        <p:spPr/>
        <p:txBody>
          <a:bodyPr>
            <a:normAutofit fontScale="77500" lnSpcReduction="20000"/>
          </a:bodyPr>
          <a:lstStyle/>
          <a:p>
            <a:r>
              <a:rPr lang="en-US" dirty="0"/>
              <a:t>Level of measurement for certain variables is not pre-defined:</a:t>
            </a:r>
          </a:p>
          <a:p>
            <a:endParaRPr lang="en-US" dirty="0"/>
          </a:p>
          <a:p>
            <a:pPr lvl="1"/>
            <a:r>
              <a:rPr lang="en-US" dirty="0"/>
              <a:t>AGE (in years e.g. 22, 34, 54)</a:t>
            </a:r>
          </a:p>
          <a:p>
            <a:pPr lvl="1"/>
            <a:r>
              <a:rPr lang="en-US" dirty="0"/>
              <a:t>AGE (pre-set bands e.g. 18-30, 31-50)</a:t>
            </a:r>
          </a:p>
          <a:p>
            <a:pPr lvl="1"/>
            <a:r>
              <a:rPr lang="en-US" dirty="0"/>
              <a:t>AGE (group membership e.g. mature student)</a:t>
            </a:r>
          </a:p>
          <a:p>
            <a:pPr lvl="1"/>
            <a:endParaRPr lang="en-US" dirty="0"/>
          </a:p>
          <a:p>
            <a:r>
              <a:rPr lang="en-US" dirty="0"/>
              <a:t>There is a hierarchy of data – always try to collect the highest level possible to </a:t>
            </a:r>
            <a:r>
              <a:rPr lang="en-US" dirty="0" err="1"/>
              <a:t>maximise</a:t>
            </a:r>
            <a:r>
              <a:rPr lang="en-US" dirty="0"/>
              <a:t> usefulness!</a:t>
            </a:r>
          </a:p>
          <a:p>
            <a:pPr>
              <a:buNone/>
            </a:pPr>
            <a:endParaRPr lang="en-US" dirty="0"/>
          </a:p>
          <a:p>
            <a:pPr lvl="1"/>
            <a:r>
              <a:rPr lang="en-US" dirty="0"/>
              <a:t>Are you bored? (Yes/No)</a:t>
            </a:r>
          </a:p>
          <a:p>
            <a:pPr lvl="1"/>
            <a:r>
              <a:rPr lang="en-US" dirty="0"/>
              <a:t>On a scale of 1-10, how bored are you [where 1=‘practically in tears of boredom’ and 10=‘riveted’]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Survey Design &amp; Coding I</a:t>
            </a:r>
          </a:p>
        </p:txBody>
      </p:sp>
      <p:sp>
        <p:nvSpPr>
          <p:cNvPr id="3" name="Content Placeholder 2"/>
          <p:cNvSpPr>
            <a:spLocks noGrp="1"/>
          </p:cNvSpPr>
          <p:nvPr>
            <p:ph idx="1"/>
          </p:nvPr>
        </p:nvSpPr>
        <p:spPr/>
        <p:txBody>
          <a:bodyPr>
            <a:normAutofit fontScale="85000" lnSpcReduction="20000"/>
          </a:bodyPr>
          <a:lstStyle/>
          <a:p>
            <a:r>
              <a:rPr lang="en-US" dirty="0"/>
              <a:t>Levels of measurement MUST be considered at the research design phase</a:t>
            </a:r>
          </a:p>
          <a:p>
            <a:endParaRPr lang="en-US" dirty="0"/>
          </a:p>
          <a:p>
            <a:r>
              <a:rPr lang="en-US" dirty="0"/>
              <a:t>This will allow you to plan your analyses effectively before data collection</a:t>
            </a:r>
          </a:p>
          <a:p>
            <a:endParaRPr lang="en-US" dirty="0"/>
          </a:p>
          <a:p>
            <a:r>
              <a:rPr lang="en-US" dirty="0"/>
              <a:t>Piloting your survey will provide an excellent opportunity to test your coding</a:t>
            </a:r>
          </a:p>
          <a:p>
            <a:endParaRPr lang="en-US" dirty="0"/>
          </a:p>
          <a:p>
            <a:r>
              <a:rPr lang="en-US" dirty="0"/>
              <a:t>Your SPSS datasheet should be set-up before data collection!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Survey Design &amp; Coding II</a:t>
            </a:r>
          </a:p>
        </p:txBody>
      </p:sp>
      <p:sp>
        <p:nvSpPr>
          <p:cNvPr id="3" name="Content Placeholder 2"/>
          <p:cNvSpPr>
            <a:spLocks noGrp="1"/>
          </p:cNvSpPr>
          <p:nvPr>
            <p:ph idx="1"/>
          </p:nvPr>
        </p:nvSpPr>
        <p:spPr/>
        <p:txBody>
          <a:bodyPr/>
          <a:lstStyle/>
          <a:p>
            <a:r>
              <a:rPr lang="en-US" dirty="0"/>
              <a:t>To code simple categorical data…</a:t>
            </a:r>
          </a:p>
          <a:p>
            <a:pPr lvl="1"/>
            <a:endParaRPr lang="en-US" dirty="0"/>
          </a:p>
        </p:txBody>
      </p:sp>
      <p:sp>
        <p:nvSpPr>
          <p:cNvPr id="4" name="TextBox 3"/>
          <p:cNvSpPr txBox="1"/>
          <p:nvPr/>
        </p:nvSpPr>
        <p:spPr>
          <a:xfrm>
            <a:off x="904615" y="2305210"/>
            <a:ext cx="3192245" cy="4524315"/>
          </a:xfrm>
          <a:prstGeom prst="rect">
            <a:avLst/>
          </a:prstGeom>
          <a:noFill/>
        </p:spPr>
        <p:txBody>
          <a:bodyPr wrap="square" rtlCol="0">
            <a:spAutoFit/>
          </a:bodyPr>
          <a:lstStyle/>
          <a:p>
            <a:r>
              <a:rPr lang="en-US" sz="1400" dirty="0"/>
              <a:t>Q: What is your ethnicity?</a:t>
            </a:r>
          </a:p>
          <a:p>
            <a:endParaRPr lang="en-US" sz="1400" dirty="0"/>
          </a:p>
          <a:p>
            <a:r>
              <a:rPr lang="en-US" sz="1400" dirty="0"/>
              <a:t>White:</a:t>
            </a:r>
          </a:p>
          <a:p>
            <a:r>
              <a:rPr lang="en-US" sz="1400" dirty="0"/>
              <a:t>	British</a:t>
            </a:r>
          </a:p>
          <a:p>
            <a:r>
              <a:rPr lang="en-US" sz="1400" dirty="0"/>
              <a:t>	Irish</a:t>
            </a:r>
          </a:p>
          <a:p>
            <a:r>
              <a:rPr lang="en-US" sz="1400" dirty="0"/>
              <a:t>	Any other White background</a:t>
            </a:r>
          </a:p>
          <a:p>
            <a:endParaRPr lang="en-US" sz="1400" dirty="0"/>
          </a:p>
          <a:p>
            <a:r>
              <a:rPr lang="en-US" sz="1400" dirty="0"/>
              <a:t>Mixed:</a:t>
            </a:r>
          </a:p>
          <a:p>
            <a:r>
              <a:rPr lang="en-US" sz="1400" dirty="0"/>
              <a:t>	White and Black Caribbean</a:t>
            </a:r>
          </a:p>
          <a:p>
            <a:r>
              <a:rPr lang="en-US" sz="1400" dirty="0"/>
              <a:t>	White and Black African</a:t>
            </a:r>
          </a:p>
          <a:p>
            <a:r>
              <a:rPr lang="en-US" sz="1400" dirty="0"/>
              <a:t>	White and Asian</a:t>
            </a:r>
          </a:p>
          <a:p>
            <a:r>
              <a:rPr lang="en-US" sz="1400" dirty="0"/>
              <a:t>	Any other mixed background</a:t>
            </a:r>
          </a:p>
          <a:p>
            <a:endParaRPr lang="en-US" sz="1400" dirty="0"/>
          </a:p>
          <a:p>
            <a:r>
              <a:rPr lang="en-US" sz="1400" dirty="0"/>
              <a:t>Asian or Asian British:</a:t>
            </a:r>
          </a:p>
          <a:p>
            <a:r>
              <a:rPr lang="en-US" sz="1400" dirty="0"/>
              <a:t>	Indian</a:t>
            </a:r>
          </a:p>
          <a:p>
            <a:r>
              <a:rPr lang="en-US" sz="1400" dirty="0"/>
              <a:t>	Pakistani</a:t>
            </a:r>
          </a:p>
          <a:p>
            <a:r>
              <a:rPr lang="en-US" sz="1400" dirty="0"/>
              <a:t>	Bangladeshi</a:t>
            </a:r>
          </a:p>
          <a:p>
            <a:r>
              <a:rPr lang="en-US" sz="1400" dirty="0"/>
              <a:t>	Any other Asian background</a:t>
            </a:r>
          </a:p>
          <a:p>
            <a:r>
              <a:rPr lang="en-US" dirty="0"/>
              <a:t>	</a:t>
            </a:r>
          </a:p>
          <a:p>
            <a:endParaRPr lang="en-US" dirty="0"/>
          </a:p>
        </p:txBody>
      </p:sp>
      <p:sp>
        <p:nvSpPr>
          <p:cNvPr id="5" name="TextBox 4"/>
          <p:cNvSpPr txBox="1"/>
          <p:nvPr/>
        </p:nvSpPr>
        <p:spPr>
          <a:xfrm>
            <a:off x="4096860" y="2722033"/>
            <a:ext cx="3192245" cy="3539431"/>
          </a:xfrm>
          <a:prstGeom prst="rect">
            <a:avLst/>
          </a:prstGeom>
          <a:noFill/>
        </p:spPr>
        <p:txBody>
          <a:bodyPr wrap="square" rtlCol="0">
            <a:spAutoFit/>
          </a:bodyPr>
          <a:lstStyle/>
          <a:p>
            <a:r>
              <a:rPr lang="en-US" sz="1400" dirty="0"/>
              <a:t>Black or Black British:</a:t>
            </a:r>
          </a:p>
          <a:p>
            <a:r>
              <a:rPr lang="en-US" sz="1400" dirty="0"/>
              <a:t>	Caribbean</a:t>
            </a:r>
          </a:p>
          <a:p>
            <a:r>
              <a:rPr lang="en-US" sz="1400" dirty="0"/>
              <a:t>	African</a:t>
            </a:r>
          </a:p>
          <a:p>
            <a:r>
              <a:rPr lang="en-US" sz="1400" dirty="0"/>
              <a:t>	Any other Black background</a:t>
            </a:r>
          </a:p>
          <a:p>
            <a:endParaRPr lang="en-US" sz="1400" dirty="0"/>
          </a:p>
          <a:p>
            <a:r>
              <a:rPr lang="en-US" sz="1400" dirty="0"/>
              <a:t>Other Ethnic Groups:</a:t>
            </a:r>
          </a:p>
          <a:p>
            <a:r>
              <a:rPr lang="en-US" sz="1400" dirty="0"/>
              <a:t>	Chinese</a:t>
            </a:r>
          </a:p>
          <a:p>
            <a:r>
              <a:rPr lang="en-US" sz="1400" dirty="0"/>
              <a:t>	Any other ethnic group</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6" name="Rectangle 5"/>
          <p:cNvSpPr/>
          <p:nvPr/>
        </p:nvSpPr>
        <p:spPr>
          <a:xfrm>
            <a:off x="457200" y="2305210"/>
            <a:ext cx="8229600" cy="431465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679640" y="6149103"/>
            <a:ext cx="3870707" cy="369332"/>
          </a:xfrm>
          <a:prstGeom prst="rect">
            <a:avLst/>
          </a:prstGeom>
          <a:noFill/>
        </p:spPr>
        <p:txBody>
          <a:bodyPr wrap="square" rtlCol="0">
            <a:spAutoFit/>
          </a:bodyPr>
          <a:lstStyle/>
          <a:p>
            <a:pPr algn="r"/>
            <a:r>
              <a:rPr lang="en-US" i="1" dirty="0"/>
              <a:t>Source: Ethnic Category Codes (NHS)</a:t>
            </a:r>
          </a:p>
        </p:txBody>
      </p:sp>
      <p:sp>
        <p:nvSpPr>
          <p:cNvPr id="8" name="TextBox 7"/>
          <p:cNvSpPr txBox="1"/>
          <p:nvPr/>
        </p:nvSpPr>
        <p:spPr>
          <a:xfrm>
            <a:off x="1016000" y="2722033"/>
            <a:ext cx="410507" cy="3970318"/>
          </a:xfrm>
          <a:prstGeom prst="rect">
            <a:avLst/>
          </a:prstGeom>
          <a:noFill/>
        </p:spPr>
        <p:txBody>
          <a:bodyPr wrap="square" rtlCol="0">
            <a:spAutoFit/>
          </a:bodyPr>
          <a:lstStyle/>
          <a:p>
            <a:endParaRPr lang="en-US" sz="1400" dirty="0"/>
          </a:p>
          <a:p>
            <a:pPr algn="ctr"/>
            <a:r>
              <a:rPr lang="en-US" sz="1400" b="1" dirty="0">
                <a:solidFill>
                  <a:srgbClr val="FF0000"/>
                </a:solidFill>
              </a:rPr>
              <a:t>1</a:t>
            </a:r>
          </a:p>
          <a:p>
            <a:pPr algn="ctr"/>
            <a:r>
              <a:rPr lang="en-US" sz="1400" b="1" dirty="0">
                <a:solidFill>
                  <a:srgbClr val="FF0000"/>
                </a:solidFill>
              </a:rPr>
              <a:t>2</a:t>
            </a:r>
          </a:p>
          <a:p>
            <a:pPr algn="ctr"/>
            <a:r>
              <a:rPr lang="en-US" sz="1400" b="1" dirty="0">
                <a:solidFill>
                  <a:srgbClr val="FF0000"/>
                </a:solidFill>
              </a:rPr>
              <a:t>3</a:t>
            </a:r>
          </a:p>
          <a:p>
            <a:pPr algn="ctr"/>
            <a:endParaRPr lang="en-US" sz="1400" b="1" dirty="0">
              <a:solidFill>
                <a:srgbClr val="FF0000"/>
              </a:solidFill>
            </a:endParaRPr>
          </a:p>
          <a:p>
            <a:pPr algn="ctr"/>
            <a:endParaRPr lang="en-US" sz="1400" b="1" dirty="0">
              <a:solidFill>
                <a:srgbClr val="FF0000"/>
              </a:solidFill>
            </a:endParaRPr>
          </a:p>
          <a:p>
            <a:pPr algn="ctr"/>
            <a:r>
              <a:rPr lang="en-US" sz="1400" b="1" dirty="0">
                <a:solidFill>
                  <a:srgbClr val="FF0000"/>
                </a:solidFill>
              </a:rPr>
              <a:t>4</a:t>
            </a:r>
          </a:p>
          <a:p>
            <a:pPr algn="ctr"/>
            <a:r>
              <a:rPr lang="en-US" sz="1400" b="1" dirty="0">
                <a:solidFill>
                  <a:srgbClr val="FF0000"/>
                </a:solidFill>
              </a:rPr>
              <a:t>5</a:t>
            </a:r>
          </a:p>
          <a:p>
            <a:pPr algn="ctr"/>
            <a:r>
              <a:rPr lang="en-US" sz="1400" b="1" dirty="0">
                <a:solidFill>
                  <a:srgbClr val="FF0000"/>
                </a:solidFill>
              </a:rPr>
              <a:t>6</a:t>
            </a:r>
          </a:p>
          <a:p>
            <a:pPr algn="ctr"/>
            <a:r>
              <a:rPr lang="en-US" sz="1400" b="1" dirty="0">
                <a:solidFill>
                  <a:srgbClr val="FF0000"/>
                </a:solidFill>
              </a:rPr>
              <a:t>7</a:t>
            </a:r>
          </a:p>
          <a:p>
            <a:pPr algn="ctr"/>
            <a:endParaRPr lang="en-US" sz="1400" b="1" dirty="0">
              <a:solidFill>
                <a:srgbClr val="FF0000"/>
              </a:solidFill>
            </a:endParaRPr>
          </a:p>
          <a:p>
            <a:pPr algn="ctr"/>
            <a:endParaRPr lang="en-US" sz="1400" b="1" dirty="0">
              <a:solidFill>
                <a:srgbClr val="FF0000"/>
              </a:solidFill>
            </a:endParaRPr>
          </a:p>
          <a:p>
            <a:pPr algn="ctr"/>
            <a:r>
              <a:rPr lang="en-US" sz="1400" b="1" dirty="0">
                <a:solidFill>
                  <a:srgbClr val="FF0000"/>
                </a:solidFill>
              </a:rPr>
              <a:t>8</a:t>
            </a:r>
          </a:p>
          <a:p>
            <a:pPr algn="ctr"/>
            <a:r>
              <a:rPr lang="en-US" sz="1400" b="1" dirty="0">
                <a:solidFill>
                  <a:srgbClr val="FF0000"/>
                </a:solidFill>
              </a:rPr>
              <a:t>9</a:t>
            </a:r>
          </a:p>
          <a:p>
            <a:pPr algn="ctr"/>
            <a:r>
              <a:rPr lang="en-US" sz="1400" b="1" dirty="0">
                <a:solidFill>
                  <a:srgbClr val="FF0000"/>
                </a:solidFill>
              </a:rPr>
              <a:t>10</a:t>
            </a:r>
          </a:p>
          <a:p>
            <a:pPr algn="ctr"/>
            <a:r>
              <a:rPr lang="en-US" sz="1400" b="1" dirty="0">
                <a:solidFill>
                  <a:srgbClr val="FF0000"/>
                </a:solidFill>
              </a:rPr>
              <a:t>11</a:t>
            </a:r>
          </a:p>
          <a:p>
            <a:endParaRPr lang="en-US" sz="1400" dirty="0"/>
          </a:p>
          <a:p>
            <a:endParaRPr lang="en-US" sz="1400" dirty="0"/>
          </a:p>
        </p:txBody>
      </p:sp>
      <p:sp>
        <p:nvSpPr>
          <p:cNvPr id="9" name="TextBox 8"/>
          <p:cNvSpPr txBox="1"/>
          <p:nvPr/>
        </p:nvSpPr>
        <p:spPr>
          <a:xfrm>
            <a:off x="4269133" y="2722033"/>
            <a:ext cx="410507" cy="2246769"/>
          </a:xfrm>
          <a:prstGeom prst="rect">
            <a:avLst/>
          </a:prstGeom>
          <a:noFill/>
        </p:spPr>
        <p:txBody>
          <a:bodyPr wrap="square" rtlCol="0">
            <a:spAutoFit/>
          </a:bodyPr>
          <a:lstStyle/>
          <a:p>
            <a:endParaRPr lang="en-US" sz="1400" dirty="0"/>
          </a:p>
          <a:p>
            <a:r>
              <a:rPr lang="en-US" sz="1400" b="1" dirty="0">
                <a:solidFill>
                  <a:srgbClr val="FF0000"/>
                </a:solidFill>
              </a:rPr>
              <a:t>12</a:t>
            </a:r>
          </a:p>
          <a:p>
            <a:r>
              <a:rPr lang="en-US" sz="1400" b="1" dirty="0">
                <a:solidFill>
                  <a:srgbClr val="FF0000"/>
                </a:solidFill>
              </a:rPr>
              <a:t>13</a:t>
            </a:r>
          </a:p>
          <a:p>
            <a:r>
              <a:rPr lang="en-US" sz="1400" b="1" dirty="0">
                <a:solidFill>
                  <a:srgbClr val="FF0000"/>
                </a:solidFill>
              </a:rPr>
              <a:t>14</a:t>
            </a:r>
          </a:p>
          <a:p>
            <a:endParaRPr lang="en-US" sz="1400" b="1" dirty="0">
              <a:solidFill>
                <a:srgbClr val="FF0000"/>
              </a:solidFill>
            </a:endParaRPr>
          </a:p>
          <a:p>
            <a:endParaRPr lang="en-US" sz="1400" b="1" dirty="0">
              <a:solidFill>
                <a:srgbClr val="FF0000"/>
              </a:solidFill>
            </a:endParaRPr>
          </a:p>
          <a:p>
            <a:r>
              <a:rPr lang="en-US" sz="1400" b="1" dirty="0">
                <a:solidFill>
                  <a:srgbClr val="FF0000"/>
                </a:solidFill>
              </a:rPr>
              <a:t>15</a:t>
            </a:r>
          </a:p>
          <a:p>
            <a:r>
              <a:rPr lang="en-US" sz="1400" b="1" dirty="0">
                <a:solidFill>
                  <a:srgbClr val="FF0000"/>
                </a:solidFill>
              </a:rPr>
              <a:t>16</a:t>
            </a:r>
          </a:p>
          <a:p>
            <a:endParaRPr lang="en-US" sz="1400" dirty="0"/>
          </a:p>
          <a:p>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Survey Design &amp; Coding III</a:t>
            </a:r>
          </a:p>
        </p:txBody>
      </p:sp>
      <p:sp>
        <p:nvSpPr>
          <p:cNvPr id="3" name="Content Placeholder 2"/>
          <p:cNvSpPr>
            <a:spLocks noGrp="1"/>
          </p:cNvSpPr>
          <p:nvPr>
            <p:ph idx="1"/>
          </p:nvPr>
        </p:nvSpPr>
        <p:spPr/>
        <p:txBody>
          <a:bodyPr/>
          <a:lstStyle/>
          <a:p>
            <a:r>
              <a:rPr lang="en-US" dirty="0"/>
              <a:t>To code simple ordinal data…</a:t>
            </a:r>
          </a:p>
        </p:txBody>
      </p:sp>
      <p:sp>
        <p:nvSpPr>
          <p:cNvPr id="4" name="Rectangle 3"/>
          <p:cNvSpPr/>
          <p:nvPr/>
        </p:nvSpPr>
        <p:spPr>
          <a:xfrm>
            <a:off x="457200" y="2305210"/>
            <a:ext cx="8229600" cy="431465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nvGraphicFramePr>
        <p:xfrm>
          <a:off x="948264" y="3259667"/>
          <a:ext cx="7281336" cy="2072639"/>
        </p:xfrm>
        <a:graphic>
          <a:graphicData uri="http://schemas.openxmlformats.org/drawingml/2006/table">
            <a:tbl>
              <a:tblPr firstRow="1" bandRow="1">
                <a:tableStyleId>{5C22544A-7EE6-4342-B048-85BDC9FD1C3A}</a:tableStyleId>
              </a:tblPr>
              <a:tblGrid>
                <a:gridCol w="2800515">
                  <a:extLst>
                    <a:ext uri="{9D8B030D-6E8A-4147-A177-3AD203B41FA5}">
                      <a16:colId xmlns:a16="http://schemas.microsoft.com/office/drawing/2014/main" val="20000"/>
                    </a:ext>
                  </a:extLst>
                </a:gridCol>
                <a:gridCol w="941622">
                  <a:extLst>
                    <a:ext uri="{9D8B030D-6E8A-4147-A177-3AD203B41FA5}">
                      <a16:colId xmlns:a16="http://schemas.microsoft.com/office/drawing/2014/main" val="20001"/>
                    </a:ext>
                  </a:extLst>
                </a:gridCol>
                <a:gridCol w="868566">
                  <a:extLst>
                    <a:ext uri="{9D8B030D-6E8A-4147-A177-3AD203B41FA5}">
                      <a16:colId xmlns:a16="http://schemas.microsoft.com/office/drawing/2014/main" val="20002"/>
                    </a:ext>
                  </a:extLst>
                </a:gridCol>
                <a:gridCol w="901035">
                  <a:extLst>
                    <a:ext uri="{9D8B030D-6E8A-4147-A177-3AD203B41FA5}">
                      <a16:colId xmlns:a16="http://schemas.microsoft.com/office/drawing/2014/main" val="20003"/>
                    </a:ext>
                  </a:extLst>
                </a:gridCol>
                <a:gridCol w="901035">
                  <a:extLst>
                    <a:ext uri="{9D8B030D-6E8A-4147-A177-3AD203B41FA5}">
                      <a16:colId xmlns:a16="http://schemas.microsoft.com/office/drawing/2014/main" val="20004"/>
                    </a:ext>
                  </a:extLst>
                </a:gridCol>
                <a:gridCol w="868563">
                  <a:extLst>
                    <a:ext uri="{9D8B030D-6E8A-4147-A177-3AD203B41FA5}">
                      <a16:colId xmlns:a16="http://schemas.microsoft.com/office/drawing/2014/main" val="20005"/>
                    </a:ext>
                  </a:extLst>
                </a:gridCol>
              </a:tblGrid>
              <a:tr h="370840">
                <a:tc>
                  <a:txBody>
                    <a:bodyPr/>
                    <a:lstStyle/>
                    <a:p>
                      <a:endParaRPr lang="en-US" sz="1400" dirty="0"/>
                    </a:p>
                  </a:txBody>
                  <a:tcPr/>
                </a:tc>
                <a:tc>
                  <a:txBody>
                    <a:bodyPr/>
                    <a:lstStyle/>
                    <a:p>
                      <a:pPr algn="ctr"/>
                      <a:r>
                        <a:rPr lang="en-US" sz="1400" dirty="0"/>
                        <a:t>Strongly Agree</a:t>
                      </a:r>
                    </a:p>
                  </a:txBody>
                  <a:tcPr/>
                </a:tc>
                <a:tc>
                  <a:txBody>
                    <a:bodyPr/>
                    <a:lstStyle/>
                    <a:p>
                      <a:pPr algn="ctr"/>
                      <a:r>
                        <a:rPr lang="en-US" sz="1400" dirty="0"/>
                        <a:t>Agree</a:t>
                      </a:r>
                    </a:p>
                  </a:txBody>
                  <a:tcPr/>
                </a:tc>
                <a:tc>
                  <a:txBody>
                    <a:bodyPr/>
                    <a:lstStyle/>
                    <a:p>
                      <a:pPr algn="ctr"/>
                      <a:r>
                        <a:rPr lang="en-US" sz="1400" dirty="0"/>
                        <a:t>Neutral</a:t>
                      </a:r>
                    </a:p>
                  </a:txBody>
                  <a:tcPr/>
                </a:tc>
                <a:tc>
                  <a:txBody>
                    <a:bodyPr/>
                    <a:lstStyle/>
                    <a:p>
                      <a:pPr algn="ctr"/>
                      <a:r>
                        <a:rPr lang="en-US" sz="1400" dirty="0"/>
                        <a:t>Disagree</a:t>
                      </a:r>
                    </a:p>
                  </a:txBody>
                  <a:tcPr/>
                </a:tc>
                <a:tc>
                  <a:txBody>
                    <a:bodyPr/>
                    <a:lstStyle/>
                    <a:p>
                      <a:pPr algn="ctr"/>
                      <a:r>
                        <a:rPr lang="en-US" sz="1400" dirty="0"/>
                        <a:t>Strongly</a:t>
                      </a:r>
                      <a:r>
                        <a:rPr lang="en-US" sz="1400" baseline="0" dirty="0"/>
                        <a:t> Disagree</a:t>
                      </a:r>
                      <a:endParaRPr lang="en-US" sz="1400" dirty="0"/>
                    </a:p>
                  </a:txBody>
                  <a:tcPr/>
                </a:tc>
                <a:extLst>
                  <a:ext uri="{0D108BD9-81ED-4DB2-BD59-A6C34878D82A}">
                    <a16:rowId xmlns:a16="http://schemas.microsoft.com/office/drawing/2014/main" val="10000"/>
                  </a:ext>
                </a:extLst>
              </a:tr>
              <a:tr h="370840">
                <a:tc>
                  <a:txBody>
                    <a:bodyPr/>
                    <a:lstStyle/>
                    <a:p>
                      <a:r>
                        <a:rPr lang="en-US" sz="1400" dirty="0"/>
                        <a:t>I love learning about coding</a:t>
                      </a:r>
                    </a:p>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0001"/>
                  </a:ext>
                </a:extLst>
              </a:tr>
              <a:tr h="370840">
                <a:tc>
                  <a:txBody>
                    <a:bodyPr/>
                    <a:lstStyle/>
                    <a:p>
                      <a:r>
                        <a:rPr lang="en-US" sz="1400" dirty="0"/>
                        <a:t>Levels of measurement make my day</a:t>
                      </a:r>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10002"/>
                  </a:ext>
                </a:extLst>
              </a:tr>
              <a:tr h="370840">
                <a:tc>
                  <a:txBody>
                    <a:bodyPr/>
                    <a:lstStyle/>
                    <a:p>
                      <a:r>
                        <a:rPr lang="en-US" sz="1400" dirty="0"/>
                        <a:t>I’m thinking about dinner</a:t>
                      </a:r>
                      <a:r>
                        <a:rPr lang="en-US" sz="1400" baseline="0" dirty="0"/>
                        <a:t> tonight</a:t>
                      </a:r>
                    </a:p>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948263" y="2480733"/>
            <a:ext cx="7281336" cy="369332"/>
          </a:xfrm>
          <a:prstGeom prst="rect">
            <a:avLst/>
          </a:prstGeom>
          <a:noFill/>
        </p:spPr>
        <p:txBody>
          <a:bodyPr wrap="square" rtlCol="0">
            <a:spAutoFit/>
          </a:bodyPr>
          <a:lstStyle/>
          <a:p>
            <a:r>
              <a:rPr lang="en-US" dirty="0"/>
              <a:t>To what extent do you agree or disagree with the following statements?</a:t>
            </a:r>
          </a:p>
        </p:txBody>
      </p:sp>
      <p:sp>
        <p:nvSpPr>
          <p:cNvPr id="7" name="TextBox 6"/>
          <p:cNvSpPr txBox="1"/>
          <p:nvPr/>
        </p:nvSpPr>
        <p:spPr>
          <a:xfrm>
            <a:off x="5486401" y="6126163"/>
            <a:ext cx="2870198" cy="369332"/>
          </a:xfrm>
          <a:prstGeom prst="rect">
            <a:avLst/>
          </a:prstGeom>
          <a:noFill/>
        </p:spPr>
        <p:txBody>
          <a:bodyPr wrap="square" rtlCol="0">
            <a:spAutoFit/>
          </a:bodyPr>
          <a:lstStyle/>
          <a:p>
            <a:pPr algn="r"/>
            <a:r>
              <a:rPr lang="en-US" i="1" dirty="0"/>
              <a:t>Source: SI0030 Cohort 2011?</a:t>
            </a:r>
          </a:p>
        </p:txBody>
      </p:sp>
      <p:sp>
        <p:nvSpPr>
          <p:cNvPr id="8" name="TextBox 7"/>
          <p:cNvSpPr txBox="1"/>
          <p:nvPr/>
        </p:nvSpPr>
        <p:spPr>
          <a:xfrm>
            <a:off x="575734" y="3903133"/>
            <a:ext cx="491063" cy="1323439"/>
          </a:xfrm>
          <a:prstGeom prst="rect">
            <a:avLst/>
          </a:prstGeom>
          <a:noFill/>
        </p:spPr>
        <p:txBody>
          <a:bodyPr wrap="square" rtlCol="0">
            <a:spAutoFit/>
          </a:bodyPr>
          <a:lstStyle/>
          <a:p>
            <a:r>
              <a:rPr lang="en-US" sz="1600" b="1" dirty="0">
                <a:solidFill>
                  <a:srgbClr val="FF0000"/>
                </a:solidFill>
              </a:rPr>
              <a:t>Q1</a:t>
            </a:r>
          </a:p>
          <a:p>
            <a:endParaRPr lang="en-US" sz="1600" b="1" dirty="0">
              <a:solidFill>
                <a:srgbClr val="FF0000"/>
              </a:solidFill>
            </a:endParaRPr>
          </a:p>
          <a:p>
            <a:r>
              <a:rPr lang="en-US" sz="1600" b="1" dirty="0">
                <a:solidFill>
                  <a:srgbClr val="FF0000"/>
                </a:solidFill>
              </a:rPr>
              <a:t>Q2</a:t>
            </a:r>
          </a:p>
          <a:p>
            <a:endParaRPr lang="en-US" sz="1600" b="1" dirty="0">
              <a:solidFill>
                <a:srgbClr val="FF0000"/>
              </a:solidFill>
            </a:endParaRPr>
          </a:p>
          <a:p>
            <a:r>
              <a:rPr lang="en-US" sz="1600" b="1" dirty="0">
                <a:solidFill>
                  <a:srgbClr val="FF0000"/>
                </a:solidFill>
              </a:rPr>
              <a:t>Q3</a:t>
            </a:r>
          </a:p>
        </p:txBody>
      </p:sp>
      <p:sp>
        <p:nvSpPr>
          <p:cNvPr id="9" name="TextBox 8"/>
          <p:cNvSpPr txBox="1"/>
          <p:nvPr/>
        </p:nvSpPr>
        <p:spPr>
          <a:xfrm>
            <a:off x="3725333" y="2850065"/>
            <a:ext cx="4504266" cy="338554"/>
          </a:xfrm>
          <a:prstGeom prst="rect">
            <a:avLst/>
          </a:prstGeom>
          <a:noFill/>
        </p:spPr>
        <p:txBody>
          <a:bodyPr wrap="square" rtlCol="0">
            <a:spAutoFit/>
          </a:bodyPr>
          <a:lstStyle/>
          <a:p>
            <a:pPr algn="ctr"/>
            <a:r>
              <a:rPr lang="en-US" sz="1600" b="1" dirty="0">
                <a:solidFill>
                  <a:srgbClr val="FF0000"/>
                </a:solidFill>
              </a:rPr>
              <a:t>1	2	3	4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dirty="0"/>
              <a:t>Some ways in which understanding, description and explanation connect</a:t>
            </a:r>
          </a:p>
        </p:txBody>
      </p:sp>
      <p:sp>
        <p:nvSpPr>
          <p:cNvPr id="3" name="Content Placeholder 2"/>
          <p:cNvSpPr>
            <a:spLocks noGrp="1"/>
          </p:cNvSpPr>
          <p:nvPr>
            <p:ph idx="1"/>
          </p:nvPr>
        </p:nvSpPr>
        <p:spPr/>
        <p:txBody>
          <a:bodyPr/>
          <a:lstStyle/>
          <a:p>
            <a:pPr>
              <a:spcAft>
                <a:spcPts val="600"/>
              </a:spcAft>
            </a:pPr>
            <a:r>
              <a:rPr lang="en-GB" dirty="0"/>
              <a:t>Thin description (things, situations, places, appearances)     Thick description (understanding types of meaning)</a:t>
            </a:r>
          </a:p>
          <a:p>
            <a:pPr>
              <a:spcAft>
                <a:spcPts val="600"/>
              </a:spcAft>
            </a:pPr>
            <a:r>
              <a:rPr lang="en-GB" dirty="0"/>
              <a:t>Understanding       Possible explanations of how/ why meanings exist/ shared.</a:t>
            </a:r>
          </a:p>
          <a:p>
            <a:pPr>
              <a:spcAft>
                <a:spcPts val="600"/>
              </a:spcAft>
            </a:pPr>
            <a:r>
              <a:rPr lang="en-GB" dirty="0"/>
              <a:t>Quantitative description of events, people, things in the world    Understanding of their meaning</a:t>
            </a:r>
          </a:p>
        </p:txBody>
      </p:sp>
      <p:sp>
        <p:nvSpPr>
          <p:cNvPr id="7" name="Right Arrow 6"/>
          <p:cNvSpPr/>
          <p:nvPr/>
        </p:nvSpPr>
        <p:spPr>
          <a:xfrm>
            <a:off x="3254298" y="2303221"/>
            <a:ext cx="216024" cy="19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3514710" y="3429000"/>
            <a:ext cx="216024" cy="19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4067944" y="4941168"/>
            <a:ext cx="216024" cy="19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65641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Survey Design &amp; Coding IV</a:t>
            </a:r>
          </a:p>
        </p:txBody>
      </p:sp>
      <p:sp>
        <p:nvSpPr>
          <p:cNvPr id="3" name="Content Placeholder 2"/>
          <p:cNvSpPr>
            <a:spLocks noGrp="1"/>
          </p:cNvSpPr>
          <p:nvPr>
            <p:ph idx="1"/>
          </p:nvPr>
        </p:nvSpPr>
        <p:spPr/>
        <p:txBody>
          <a:bodyPr/>
          <a:lstStyle/>
          <a:p>
            <a:r>
              <a:rPr lang="en-US" dirty="0"/>
              <a:t>To code simple interval data…</a:t>
            </a:r>
          </a:p>
        </p:txBody>
      </p:sp>
      <p:sp>
        <p:nvSpPr>
          <p:cNvPr id="4" name="Rectangle 3"/>
          <p:cNvSpPr/>
          <p:nvPr/>
        </p:nvSpPr>
        <p:spPr>
          <a:xfrm>
            <a:off x="457200" y="2305210"/>
            <a:ext cx="8229600" cy="431465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11200" y="2582333"/>
            <a:ext cx="3303981" cy="923330"/>
          </a:xfrm>
          <a:prstGeom prst="rect">
            <a:avLst/>
          </a:prstGeom>
          <a:noFill/>
        </p:spPr>
        <p:txBody>
          <a:bodyPr wrap="none" rtlCol="0">
            <a:spAutoFit/>
          </a:bodyPr>
          <a:lstStyle/>
          <a:p>
            <a:r>
              <a:rPr lang="en-US" dirty="0"/>
              <a:t>What </a:t>
            </a:r>
            <a:r>
              <a:rPr lang="en-US" dirty="0" smtClean="0"/>
              <a:t>was your age last birthday?</a:t>
            </a:r>
            <a:endParaRPr lang="en-US" dirty="0"/>
          </a:p>
          <a:p>
            <a:endParaRPr lang="en-US" dirty="0"/>
          </a:p>
          <a:p>
            <a:r>
              <a:rPr lang="en-US" dirty="0"/>
              <a:t>……………. yrs</a:t>
            </a:r>
          </a:p>
        </p:txBody>
      </p:sp>
      <p:sp>
        <p:nvSpPr>
          <p:cNvPr id="7" name="TextBox 6"/>
          <p:cNvSpPr txBox="1"/>
          <p:nvPr/>
        </p:nvSpPr>
        <p:spPr>
          <a:xfrm>
            <a:off x="2726267" y="4114800"/>
            <a:ext cx="3716866" cy="646331"/>
          </a:xfrm>
          <a:prstGeom prst="rect">
            <a:avLst/>
          </a:prstGeom>
          <a:noFill/>
        </p:spPr>
        <p:txBody>
          <a:bodyPr wrap="square" rtlCol="0">
            <a:spAutoFit/>
          </a:bodyPr>
          <a:lstStyle/>
          <a:p>
            <a:pPr algn="ctr"/>
            <a:r>
              <a:rPr lang="en-US" b="1" dirty="0">
                <a:solidFill>
                  <a:srgbClr val="FF0000"/>
                </a:solidFill>
              </a:rPr>
              <a:t>No coding needed! Simply enter the value directly into SPSS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‘Other – Please Specify’</a:t>
            </a:r>
          </a:p>
        </p:txBody>
      </p:sp>
      <p:sp>
        <p:nvSpPr>
          <p:cNvPr id="3" name="Content Placeholder 2"/>
          <p:cNvSpPr>
            <a:spLocks noGrp="1"/>
          </p:cNvSpPr>
          <p:nvPr>
            <p:ph idx="1"/>
          </p:nvPr>
        </p:nvSpPr>
        <p:spPr/>
        <p:txBody>
          <a:bodyPr>
            <a:normAutofit fontScale="92500" lnSpcReduction="10000"/>
          </a:bodyPr>
          <a:lstStyle/>
          <a:p>
            <a:r>
              <a:rPr lang="en-US" dirty="0"/>
              <a:t>Sometimes it is impractical to offer all responses to a question</a:t>
            </a:r>
          </a:p>
          <a:p>
            <a:endParaRPr lang="en-US" dirty="0"/>
          </a:p>
          <a:p>
            <a:r>
              <a:rPr lang="en-US" dirty="0"/>
              <a:t>E.g. What is your </a:t>
            </a:r>
            <a:r>
              <a:rPr lang="en-US" dirty="0" err="1"/>
              <a:t>favourite</a:t>
            </a:r>
            <a:r>
              <a:rPr lang="en-US" dirty="0"/>
              <a:t> beer?</a:t>
            </a:r>
          </a:p>
          <a:p>
            <a:endParaRPr lang="en-US" dirty="0"/>
          </a:p>
          <a:p>
            <a:r>
              <a:rPr lang="en-US" dirty="0"/>
              <a:t>Think about how you will code the ‘Other’ response</a:t>
            </a:r>
          </a:p>
          <a:p>
            <a:endParaRPr lang="en-US" dirty="0"/>
          </a:p>
          <a:p>
            <a:r>
              <a:rPr lang="en-US" dirty="0"/>
              <a:t>One variable for ‘Other’ and one ‘string’?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Missing Data</a:t>
            </a:r>
          </a:p>
        </p:txBody>
      </p:sp>
      <p:sp>
        <p:nvSpPr>
          <p:cNvPr id="3" name="Content Placeholder 2"/>
          <p:cNvSpPr>
            <a:spLocks noGrp="1"/>
          </p:cNvSpPr>
          <p:nvPr>
            <p:ph idx="1"/>
          </p:nvPr>
        </p:nvSpPr>
        <p:spPr/>
        <p:txBody>
          <a:bodyPr/>
          <a:lstStyle/>
          <a:p>
            <a:r>
              <a:rPr lang="en-US" dirty="0"/>
              <a:t>Sometimes respondents will miss questions – either accidentally or on purpose</a:t>
            </a:r>
          </a:p>
          <a:p>
            <a:endParaRPr lang="en-US" dirty="0"/>
          </a:p>
          <a:p>
            <a:r>
              <a:rPr lang="en-US" dirty="0"/>
              <a:t>Differentiate between ‘Not Applicable’ and missing</a:t>
            </a:r>
          </a:p>
          <a:p>
            <a:endParaRPr lang="en-US" dirty="0"/>
          </a:p>
          <a:p>
            <a:r>
              <a:rPr lang="en-US" dirty="0"/>
              <a:t>Good practice with missing data = </a:t>
            </a:r>
            <a:r>
              <a:rPr lang="en-US" dirty="0" smtClean="0"/>
              <a:t>‘99’ or ‘</a:t>
            </a:r>
            <a:r>
              <a:rPr lang="en-US" dirty="0"/>
              <a:t>-99’</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Resolving Problematic Variables</a:t>
            </a:r>
          </a:p>
        </p:txBody>
      </p:sp>
      <p:sp>
        <p:nvSpPr>
          <p:cNvPr id="3" name="Content Placeholder 2"/>
          <p:cNvSpPr>
            <a:spLocks noGrp="1"/>
          </p:cNvSpPr>
          <p:nvPr>
            <p:ph idx="1"/>
          </p:nvPr>
        </p:nvSpPr>
        <p:spPr/>
        <p:txBody>
          <a:bodyPr/>
          <a:lstStyle/>
          <a:p>
            <a:r>
              <a:rPr lang="en-US" dirty="0"/>
              <a:t>Sometimes you will need  more than one variable to code a single question…</a:t>
            </a:r>
          </a:p>
        </p:txBody>
      </p:sp>
      <p:graphicFrame>
        <p:nvGraphicFramePr>
          <p:cNvPr id="4" name="Table 3"/>
          <p:cNvGraphicFramePr>
            <a:graphicFrameLocks noGrp="1"/>
          </p:cNvGraphicFramePr>
          <p:nvPr>
            <p:extLst>
              <p:ext uri="{D42A27DB-BD31-4B8C-83A1-F6EECF244321}">
                <p14:modId xmlns:p14="http://schemas.microsoft.com/office/powerpoint/2010/main" val="3432782823"/>
              </p:ext>
            </p:extLst>
          </p:nvPr>
        </p:nvGraphicFramePr>
        <p:xfrm>
          <a:off x="457200" y="2743200"/>
          <a:ext cx="8229600" cy="3792935"/>
        </p:xfrm>
        <a:graphic>
          <a:graphicData uri="http://schemas.openxmlformats.org/drawingml/2006/table">
            <a:tbl>
              <a:tblPr firstRow="1" bandRow="1">
                <a:tableStyleId>{7DF18680-E054-41AD-8BC1-D1AEF772440D}</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92536">
                <a:tc>
                  <a:txBody>
                    <a:bodyPr/>
                    <a:lstStyle/>
                    <a:p>
                      <a:pPr algn="ctr"/>
                      <a:r>
                        <a:rPr lang="en-US" dirty="0"/>
                        <a:t>Level</a:t>
                      </a:r>
                    </a:p>
                  </a:txBody>
                  <a:tcPr/>
                </a:tc>
                <a:tc>
                  <a:txBody>
                    <a:bodyPr/>
                    <a:lstStyle/>
                    <a:p>
                      <a:pPr algn="ctr"/>
                      <a:r>
                        <a:rPr lang="en-US" dirty="0"/>
                        <a:t>Question Type</a:t>
                      </a:r>
                    </a:p>
                  </a:txBody>
                  <a:tcPr/>
                </a:tc>
                <a:tc>
                  <a:txBody>
                    <a:bodyPr/>
                    <a:lstStyle/>
                    <a:p>
                      <a:pPr algn="ctr"/>
                      <a:r>
                        <a:rPr lang="en-US" dirty="0"/>
                        <a:t>Problem</a:t>
                      </a:r>
                    </a:p>
                  </a:txBody>
                  <a:tcPr/>
                </a:tc>
                <a:tc>
                  <a:txBody>
                    <a:bodyPr/>
                    <a:lstStyle/>
                    <a:p>
                      <a:pPr algn="ctr"/>
                      <a:r>
                        <a:rPr lang="en-US" dirty="0"/>
                        <a:t>Answer</a:t>
                      </a:r>
                    </a:p>
                  </a:txBody>
                  <a:tcPr/>
                </a:tc>
                <a:extLst>
                  <a:ext uri="{0D108BD9-81ED-4DB2-BD59-A6C34878D82A}">
                    <a16:rowId xmlns:a16="http://schemas.microsoft.com/office/drawing/2014/main" val="10000"/>
                  </a:ext>
                </a:extLst>
              </a:tr>
              <a:tr h="1296312">
                <a:tc>
                  <a:txBody>
                    <a:bodyPr/>
                    <a:lstStyle/>
                    <a:p>
                      <a:r>
                        <a:rPr lang="en-US" dirty="0"/>
                        <a:t>Nominal</a:t>
                      </a:r>
                      <a:r>
                        <a:rPr lang="en-US" baseline="0" dirty="0"/>
                        <a:t> (categorical)</a:t>
                      </a:r>
                      <a:endParaRPr lang="en-US" dirty="0"/>
                    </a:p>
                  </a:txBody>
                  <a:tcPr/>
                </a:tc>
                <a:tc>
                  <a:txBody>
                    <a:bodyPr/>
                    <a:lstStyle/>
                    <a:p>
                      <a:r>
                        <a:rPr lang="en-US" dirty="0"/>
                        <a:t>Tick</a:t>
                      </a:r>
                      <a:r>
                        <a:rPr lang="en-US" baseline="0" dirty="0"/>
                        <a:t> all that apply (e.g. papers read, things owned, lectures attended etc.)</a:t>
                      </a:r>
                      <a:endParaRPr lang="en-US" dirty="0"/>
                    </a:p>
                  </a:txBody>
                  <a:tcPr/>
                </a:tc>
                <a:tc>
                  <a:txBody>
                    <a:bodyPr/>
                    <a:lstStyle/>
                    <a:p>
                      <a:r>
                        <a:rPr lang="en-US" dirty="0"/>
                        <a:t>Many responses to a single question – how to code?</a:t>
                      </a:r>
                    </a:p>
                  </a:txBody>
                  <a:tcPr/>
                </a:tc>
                <a:tc>
                  <a:txBody>
                    <a:bodyPr/>
                    <a:lstStyle/>
                    <a:p>
                      <a:r>
                        <a:rPr lang="en-US" dirty="0"/>
                        <a:t>Variable for each response with binary coding</a:t>
                      </a:r>
                    </a:p>
                  </a:txBody>
                  <a:tcPr/>
                </a:tc>
                <a:extLst>
                  <a:ext uri="{0D108BD9-81ED-4DB2-BD59-A6C34878D82A}">
                    <a16:rowId xmlns:a16="http://schemas.microsoft.com/office/drawing/2014/main" val="10001"/>
                  </a:ext>
                </a:extLst>
              </a:tr>
              <a:tr h="1296312">
                <a:tc>
                  <a:txBody>
                    <a:bodyPr/>
                    <a:lstStyle/>
                    <a:p>
                      <a:r>
                        <a:rPr lang="en-US" dirty="0"/>
                        <a:t>Ordinal (categorical)</a:t>
                      </a:r>
                    </a:p>
                  </a:txBody>
                  <a:tcPr/>
                </a:tc>
                <a:tc>
                  <a:txBody>
                    <a:bodyPr/>
                    <a:lstStyle/>
                    <a:p>
                      <a:r>
                        <a:rPr lang="en-US" dirty="0"/>
                        <a:t>Rank in order of preference (e.g. beers, cheeses,</a:t>
                      </a:r>
                      <a:r>
                        <a:rPr lang="en-US" baseline="0" dirty="0"/>
                        <a:t> crisps, cars, lecturers etc.)</a:t>
                      </a:r>
                      <a:endParaRPr lang="en-US" dirty="0"/>
                    </a:p>
                  </a:txBody>
                  <a:tcPr/>
                </a:tc>
                <a:tc>
                  <a:txBody>
                    <a:bodyPr/>
                    <a:lstStyle/>
                    <a:p>
                      <a:r>
                        <a:rPr lang="en-US" dirty="0"/>
                        <a:t>Multiple responses</a:t>
                      </a:r>
                      <a:r>
                        <a:rPr lang="en-US" baseline="0" dirty="0"/>
                        <a:t> to code where rank matters  – what variables to use?</a:t>
                      </a:r>
                      <a:endParaRPr lang="en-US" dirty="0"/>
                    </a:p>
                  </a:txBody>
                  <a:tcPr/>
                </a:tc>
                <a:tc>
                  <a:txBody>
                    <a:bodyPr/>
                    <a:lstStyle/>
                    <a:p>
                      <a:r>
                        <a:rPr lang="en-US" dirty="0"/>
                        <a:t>Variable for each product with</a:t>
                      </a:r>
                      <a:r>
                        <a:rPr lang="en-US" baseline="0" dirty="0"/>
                        <a:t> rank order coding </a:t>
                      </a:r>
                      <a:r>
                        <a:rPr lang="en-US" u="sng" baseline="0" dirty="0"/>
                        <a:t>OR</a:t>
                      </a:r>
                      <a:r>
                        <a:rPr lang="en-US" baseline="0" dirty="0"/>
                        <a:t> variable for each rank with code for each product</a:t>
                      </a:r>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dirty="0"/>
              <a:t>Resolving Problematic Respondents</a:t>
            </a:r>
          </a:p>
        </p:txBody>
      </p:sp>
      <p:sp>
        <p:nvSpPr>
          <p:cNvPr id="3" name="Content Placeholder 2"/>
          <p:cNvSpPr>
            <a:spLocks noGrp="1"/>
          </p:cNvSpPr>
          <p:nvPr>
            <p:ph idx="1"/>
          </p:nvPr>
        </p:nvSpPr>
        <p:spPr/>
        <p:txBody>
          <a:bodyPr>
            <a:normAutofit fontScale="92500" lnSpcReduction="20000"/>
          </a:bodyPr>
          <a:lstStyle/>
          <a:p>
            <a:r>
              <a:rPr lang="en-US" dirty="0"/>
              <a:t>Good practice to give respondents an ID</a:t>
            </a:r>
          </a:p>
          <a:p>
            <a:endParaRPr lang="en-US" dirty="0"/>
          </a:p>
          <a:p>
            <a:r>
              <a:rPr lang="en-US" dirty="0"/>
              <a:t>ID may be removed</a:t>
            </a:r>
          </a:p>
          <a:p>
            <a:endParaRPr lang="en-US" dirty="0"/>
          </a:p>
          <a:p>
            <a:r>
              <a:rPr lang="en-US" dirty="0"/>
              <a:t>Writing ‘2.5’ on a discrete 5-point scale</a:t>
            </a:r>
          </a:p>
          <a:p>
            <a:endParaRPr lang="en-US" dirty="0"/>
          </a:p>
          <a:p>
            <a:r>
              <a:rPr lang="en-US" dirty="0"/>
              <a:t>Uniform response from single respondent</a:t>
            </a:r>
          </a:p>
          <a:p>
            <a:endParaRPr lang="en-US" dirty="0"/>
          </a:p>
          <a:p>
            <a:r>
              <a:rPr lang="en-US" dirty="0"/>
              <a:t>Respondent ‘</a:t>
            </a:r>
            <a:r>
              <a:rPr lang="en-US" dirty="0" err="1"/>
              <a:t>humour</a:t>
            </a:r>
            <a:r>
              <a:rPr lang="en-US" dirty="0"/>
              <a:t>’ (150 years old!)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The Things People Say…</a:t>
            </a:r>
          </a:p>
        </p:txBody>
      </p:sp>
      <p:sp>
        <p:nvSpPr>
          <p:cNvPr id="3" name="Content Placeholder 2"/>
          <p:cNvSpPr>
            <a:spLocks noGrp="1"/>
          </p:cNvSpPr>
          <p:nvPr>
            <p:ph idx="1"/>
          </p:nvPr>
        </p:nvSpPr>
        <p:spPr/>
        <p:txBody>
          <a:bodyPr>
            <a:normAutofit fontScale="85000" lnSpcReduction="20000"/>
          </a:bodyPr>
          <a:lstStyle/>
          <a:p>
            <a:r>
              <a:rPr lang="en-GB" dirty="0"/>
              <a:t>One person said that they lived in the basement of an abandoned opera theatre</a:t>
            </a:r>
          </a:p>
          <a:p>
            <a:endParaRPr lang="en-GB" dirty="0"/>
          </a:p>
          <a:p>
            <a:r>
              <a:rPr lang="en-GB" dirty="0"/>
              <a:t>Four people communicated with their friends using an owl/pigeon/tin can and string</a:t>
            </a:r>
          </a:p>
          <a:p>
            <a:endParaRPr lang="en-GB" dirty="0"/>
          </a:p>
          <a:p>
            <a:r>
              <a:rPr lang="en-GB" dirty="0"/>
              <a:t>One person is ‘scared of flags’</a:t>
            </a:r>
          </a:p>
          <a:p>
            <a:endParaRPr lang="en-GB" dirty="0"/>
          </a:p>
          <a:p>
            <a:r>
              <a:rPr lang="en-GB" dirty="0"/>
              <a:t>One person ‘ate their siblings’</a:t>
            </a:r>
          </a:p>
          <a:p>
            <a:endParaRPr lang="en-GB" dirty="0"/>
          </a:p>
          <a:p>
            <a:r>
              <a:rPr lang="en-GB" dirty="0" smtClean="0"/>
              <a:t>What do you treat as ‘truth’?</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229600" cy="864096"/>
          </a:xfrm>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t>Coffee Break</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Introduction to </a:t>
            </a:r>
            <a:r>
              <a:rPr lang="en-GB" dirty="0" err="1"/>
              <a:t>SurveyMonkey</a:t>
            </a:r>
            <a:endParaRPr lang="en-GB" dirty="0"/>
          </a:p>
        </p:txBody>
      </p:sp>
      <p:sp>
        <p:nvSpPr>
          <p:cNvPr id="3" name="Content Placeholder 2"/>
          <p:cNvSpPr>
            <a:spLocks noGrp="1"/>
          </p:cNvSpPr>
          <p:nvPr>
            <p:ph idx="1"/>
          </p:nvPr>
        </p:nvSpPr>
        <p:spPr/>
        <p:txBody>
          <a:bodyPr>
            <a:normAutofit fontScale="92500" lnSpcReduction="20000"/>
          </a:bodyPr>
          <a:lstStyle/>
          <a:p>
            <a:r>
              <a:rPr lang="en-GB" dirty="0"/>
              <a:t>Go to </a:t>
            </a:r>
            <a:r>
              <a:rPr lang="en-GB" dirty="0">
                <a:hlinkClick r:id="rId2"/>
              </a:rPr>
              <a:t>www.surveymonkey.com</a:t>
            </a:r>
            <a:endParaRPr lang="en-GB" dirty="0"/>
          </a:p>
          <a:p>
            <a:endParaRPr lang="en-GB" dirty="0"/>
          </a:p>
          <a:p>
            <a:r>
              <a:rPr lang="en-GB" dirty="0"/>
              <a:t>Sign up for free</a:t>
            </a:r>
          </a:p>
          <a:p>
            <a:endParaRPr lang="en-GB" dirty="0"/>
          </a:p>
          <a:p>
            <a:r>
              <a:rPr lang="en-GB" dirty="0"/>
              <a:t>Limit of 10 questions and 100 responses</a:t>
            </a:r>
          </a:p>
          <a:p>
            <a:endParaRPr lang="en-GB" dirty="0"/>
          </a:p>
          <a:p>
            <a:r>
              <a:rPr lang="en-GB" dirty="0"/>
              <a:t>Cannot download data (e.g. in .</a:t>
            </a:r>
            <a:r>
              <a:rPr lang="en-GB" dirty="0" err="1"/>
              <a:t>xls</a:t>
            </a:r>
            <a:r>
              <a:rPr lang="en-GB" dirty="0"/>
              <a:t> format)</a:t>
            </a:r>
          </a:p>
          <a:p>
            <a:endParaRPr lang="en-GB" dirty="0"/>
          </a:p>
          <a:p>
            <a:r>
              <a:rPr lang="en-GB" dirty="0"/>
              <a:t>Let’s get started!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GB" dirty="0"/>
              <a:t>Group </a:t>
            </a:r>
            <a:r>
              <a:rPr lang="en-GB" dirty="0" smtClean="0"/>
              <a:t>Activity: </a:t>
            </a:r>
            <a:r>
              <a:rPr lang="en-GB" dirty="0" err="1" smtClean="0"/>
              <a:t>SurveyMonkey</a:t>
            </a:r>
            <a:endParaRPr lang="en-GB" dirty="0"/>
          </a:p>
        </p:txBody>
      </p:sp>
      <p:sp>
        <p:nvSpPr>
          <p:cNvPr id="5" name="Content Placeholder 2"/>
          <p:cNvSpPr>
            <a:spLocks noGrp="1"/>
          </p:cNvSpPr>
          <p:nvPr>
            <p:ph idx="1"/>
          </p:nvPr>
        </p:nvSpPr>
        <p:spPr>
          <a:xfrm>
            <a:off x="539552" y="1844824"/>
            <a:ext cx="8229600" cy="4608512"/>
          </a:xfrm>
        </p:spPr>
        <p:txBody>
          <a:bodyPr lIns="36000" tIns="36000" rIns="36000" bIns="36000">
            <a:normAutofit/>
          </a:bodyPr>
          <a:lstStyle/>
          <a:p>
            <a:pPr>
              <a:spcBef>
                <a:spcPts val="0"/>
              </a:spcBef>
            </a:pPr>
            <a:r>
              <a:rPr lang="en-GB" dirty="0"/>
              <a:t>Working in pairs, have a go at recreating </a:t>
            </a:r>
            <a:r>
              <a:rPr lang="en-GB" dirty="0" smtClean="0"/>
              <a:t>the following </a:t>
            </a:r>
            <a:r>
              <a:rPr lang="en-GB" dirty="0"/>
              <a:t>questions in </a:t>
            </a:r>
            <a:r>
              <a:rPr lang="en-GB" dirty="0" err="1" smtClean="0"/>
              <a:t>SurveyMonkey</a:t>
            </a:r>
            <a:endParaRPr lang="en-GB" dirty="0" smtClean="0"/>
          </a:p>
          <a:p>
            <a:pPr>
              <a:spcBef>
                <a:spcPts val="0"/>
              </a:spcBef>
            </a:pPr>
            <a:endParaRPr lang="en-GB" dirty="0"/>
          </a:p>
          <a:p>
            <a:pPr>
              <a:spcBef>
                <a:spcPts val="0"/>
              </a:spcBef>
            </a:pPr>
            <a:r>
              <a:rPr lang="en-GB" dirty="0" smtClean="0"/>
              <a:t>Pay </a:t>
            </a:r>
            <a:r>
              <a:rPr lang="en-GB" dirty="0"/>
              <a:t>particular care to the response parameters</a:t>
            </a:r>
            <a:r>
              <a:rPr lang="en-GB" dirty="0" smtClean="0"/>
              <a:t>…</a:t>
            </a:r>
          </a:p>
          <a:p>
            <a:pPr>
              <a:spcBef>
                <a:spcPts val="0"/>
              </a:spcBef>
            </a:pPr>
            <a:endParaRPr lang="en-GB" dirty="0"/>
          </a:p>
          <a:p>
            <a:pPr>
              <a:spcBef>
                <a:spcPts val="0"/>
              </a:spcBef>
            </a:pPr>
            <a:r>
              <a:rPr lang="en-GB" dirty="0" smtClean="0"/>
              <a:t>Precarious learning!</a:t>
            </a:r>
            <a:endParaRPr lang="en-GB"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246536707"/>
              </p:ext>
            </p:extLst>
          </p:nvPr>
        </p:nvGraphicFramePr>
        <p:xfrm>
          <a:off x="395535" y="260649"/>
          <a:ext cx="8424938" cy="6351590"/>
        </p:xfrm>
        <a:graphic>
          <a:graphicData uri="http://schemas.openxmlformats.org/drawingml/2006/table">
            <a:tbl>
              <a:tblPr firstRow="1" bandRow="1">
                <a:tableStyleId>{7DF18680-E054-41AD-8BC1-D1AEF772440D}</a:tableStyleId>
              </a:tblPr>
              <a:tblGrid>
                <a:gridCol w="3229559">
                  <a:extLst>
                    <a:ext uri="{9D8B030D-6E8A-4147-A177-3AD203B41FA5}">
                      <a16:colId xmlns:a16="http://schemas.microsoft.com/office/drawing/2014/main" val="20000"/>
                    </a:ext>
                  </a:extLst>
                </a:gridCol>
                <a:gridCol w="3052193">
                  <a:extLst>
                    <a:ext uri="{9D8B030D-6E8A-4147-A177-3AD203B41FA5}">
                      <a16:colId xmlns:a16="http://schemas.microsoft.com/office/drawing/2014/main" val="20001"/>
                    </a:ext>
                  </a:extLst>
                </a:gridCol>
                <a:gridCol w="2143186">
                  <a:extLst>
                    <a:ext uri="{9D8B030D-6E8A-4147-A177-3AD203B41FA5}">
                      <a16:colId xmlns:a16="http://schemas.microsoft.com/office/drawing/2014/main" val="20002"/>
                    </a:ext>
                  </a:extLst>
                </a:gridCol>
              </a:tblGrid>
              <a:tr h="419264">
                <a:tc>
                  <a:txBody>
                    <a:bodyPr/>
                    <a:lstStyle/>
                    <a:p>
                      <a:r>
                        <a:rPr lang="en-GB" dirty="0"/>
                        <a:t>Question:</a:t>
                      </a:r>
                    </a:p>
                  </a:txBody>
                  <a:tcPr/>
                </a:tc>
                <a:tc>
                  <a:txBody>
                    <a:bodyPr/>
                    <a:lstStyle/>
                    <a:p>
                      <a:r>
                        <a:rPr lang="en-GB" dirty="0"/>
                        <a:t>Response:</a:t>
                      </a:r>
                    </a:p>
                  </a:txBody>
                  <a:tcPr/>
                </a:tc>
                <a:tc>
                  <a:txBody>
                    <a:bodyPr/>
                    <a:lstStyle/>
                    <a:p>
                      <a:r>
                        <a:rPr lang="en-GB" dirty="0"/>
                        <a:t>Parameters:</a:t>
                      </a:r>
                    </a:p>
                  </a:txBody>
                  <a:tcPr/>
                </a:tc>
                <a:extLst>
                  <a:ext uri="{0D108BD9-81ED-4DB2-BD59-A6C34878D82A}">
                    <a16:rowId xmlns:a16="http://schemas.microsoft.com/office/drawing/2014/main" val="10000"/>
                  </a:ext>
                </a:extLst>
              </a:tr>
              <a:tr h="733711">
                <a:tc>
                  <a:txBody>
                    <a:bodyPr/>
                    <a:lstStyle/>
                    <a:p>
                      <a:r>
                        <a:rPr lang="en-GB" sz="1800" kern="1200" dirty="0">
                          <a:solidFill>
                            <a:schemeClr val="dk1"/>
                          </a:solidFill>
                          <a:effectLst/>
                          <a:latin typeface="+mn-lt"/>
                          <a:ea typeface="+mn-ea"/>
                          <a:cs typeface="+mn-cs"/>
                        </a:rPr>
                        <a:t>Which of the following describes how you think of yourself</a:t>
                      </a:r>
                      <a:r>
                        <a:rPr lang="en-GB" baseline="0" dirty="0"/>
                        <a:t>?</a:t>
                      </a:r>
                      <a:endParaRPr lang="en-GB" dirty="0"/>
                    </a:p>
                  </a:txBody>
                  <a:tcPr/>
                </a:tc>
                <a:tc>
                  <a:txBody>
                    <a:bodyPr/>
                    <a:lstStyle/>
                    <a:p>
                      <a:r>
                        <a:rPr lang="en-GB" dirty="0"/>
                        <a:t>Male, Female, In another way, Prefer not to say</a:t>
                      </a:r>
                    </a:p>
                  </a:txBody>
                  <a:tcPr/>
                </a:tc>
                <a:tc>
                  <a:txBody>
                    <a:bodyPr/>
                    <a:lstStyle/>
                    <a:p>
                      <a:r>
                        <a:rPr lang="en-GB" dirty="0"/>
                        <a:t>Select</a:t>
                      </a:r>
                      <a:r>
                        <a:rPr lang="en-GB" baseline="0" dirty="0"/>
                        <a:t> one answer</a:t>
                      </a:r>
                      <a:endParaRPr lang="en-GB" dirty="0"/>
                    </a:p>
                  </a:txBody>
                  <a:tcPr/>
                </a:tc>
                <a:extLst>
                  <a:ext uri="{0D108BD9-81ED-4DB2-BD59-A6C34878D82A}">
                    <a16:rowId xmlns:a16="http://schemas.microsoft.com/office/drawing/2014/main" val="10001"/>
                  </a:ext>
                </a:extLst>
              </a:tr>
              <a:tr h="625195">
                <a:tc>
                  <a:txBody>
                    <a:bodyPr/>
                    <a:lstStyle/>
                    <a:p>
                      <a:r>
                        <a:rPr lang="en-GB" dirty="0" smtClean="0"/>
                        <a:t>What was your age last birthday?</a:t>
                      </a:r>
                      <a:endParaRPr lang="en-GB" dirty="0"/>
                    </a:p>
                  </a:txBody>
                  <a:tcPr/>
                </a:tc>
                <a:tc>
                  <a:txBody>
                    <a:bodyPr/>
                    <a:lstStyle/>
                    <a:p>
                      <a:r>
                        <a:rPr lang="en-GB" dirty="0"/>
                        <a:t>[age in years]</a:t>
                      </a:r>
                    </a:p>
                  </a:txBody>
                  <a:tcPr/>
                </a:tc>
                <a:tc>
                  <a:txBody>
                    <a:bodyPr/>
                    <a:lstStyle/>
                    <a:p>
                      <a:r>
                        <a:rPr lang="en-GB" dirty="0"/>
                        <a:t>Numeric</a:t>
                      </a:r>
                      <a:r>
                        <a:rPr lang="en-GB" baseline="0" dirty="0"/>
                        <a:t> answer</a:t>
                      </a:r>
                      <a:endParaRPr lang="en-GB" dirty="0"/>
                    </a:p>
                  </a:txBody>
                  <a:tcPr/>
                </a:tc>
                <a:extLst>
                  <a:ext uri="{0D108BD9-81ED-4DB2-BD59-A6C34878D82A}">
                    <a16:rowId xmlns:a16="http://schemas.microsoft.com/office/drawing/2014/main" val="10002"/>
                  </a:ext>
                </a:extLst>
              </a:tr>
              <a:tr h="758017">
                <a:tc>
                  <a:txBody>
                    <a:bodyPr/>
                    <a:lstStyle/>
                    <a:p>
                      <a:r>
                        <a:rPr lang="en-GB" dirty="0"/>
                        <a:t>Which of these age groups do</a:t>
                      </a:r>
                      <a:r>
                        <a:rPr lang="en-GB" baseline="0" dirty="0"/>
                        <a:t> you belong in?</a:t>
                      </a:r>
                      <a:endParaRPr lang="en-GB" dirty="0"/>
                    </a:p>
                  </a:txBody>
                  <a:tcPr/>
                </a:tc>
                <a:tc>
                  <a:txBody>
                    <a:bodyPr/>
                    <a:lstStyle/>
                    <a:p>
                      <a:r>
                        <a:rPr lang="en-GB" dirty="0"/>
                        <a:t>&lt;18, 18-20, 21-30, 31-40, 41-50, 50+</a:t>
                      </a:r>
                    </a:p>
                  </a:txBody>
                  <a:tcPr/>
                </a:tc>
                <a:tc>
                  <a:txBody>
                    <a:bodyPr/>
                    <a:lstStyle/>
                    <a:p>
                      <a:r>
                        <a:rPr lang="en-GB" dirty="0"/>
                        <a:t>Select one</a:t>
                      </a:r>
                      <a:r>
                        <a:rPr lang="en-GB" baseline="0" dirty="0"/>
                        <a:t> answer</a:t>
                      </a:r>
                      <a:endParaRPr lang="en-GB" dirty="0"/>
                    </a:p>
                  </a:txBody>
                  <a:tcPr/>
                </a:tc>
                <a:extLst>
                  <a:ext uri="{0D108BD9-81ED-4DB2-BD59-A6C34878D82A}">
                    <a16:rowId xmlns:a16="http://schemas.microsoft.com/office/drawing/2014/main" val="10003"/>
                  </a:ext>
                </a:extLst>
              </a:tr>
              <a:tr h="1075308">
                <a:tc>
                  <a:txBody>
                    <a:bodyPr/>
                    <a:lstStyle/>
                    <a:p>
                      <a:r>
                        <a:rPr lang="en-GB" dirty="0"/>
                        <a:t>Which of</a:t>
                      </a:r>
                      <a:r>
                        <a:rPr lang="en-GB" baseline="0" dirty="0"/>
                        <a:t> these newspapers have you read in the past month?</a:t>
                      </a:r>
                      <a:endParaRPr lang="en-GB" dirty="0"/>
                    </a:p>
                  </a:txBody>
                  <a:tcPr/>
                </a:tc>
                <a:tc>
                  <a:txBody>
                    <a:bodyPr/>
                    <a:lstStyle/>
                    <a:p>
                      <a:r>
                        <a:rPr lang="en-GB" dirty="0"/>
                        <a:t>The Guardian, The Times, The Telegraph,</a:t>
                      </a:r>
                      <a:r>
                        <a:rPr lang="en-GB" baseline="0" dirty="0"/>
                        <a:t> The Sun, Metro, Other (please specify)</a:t>
                      </a:r>
                      <a:endParaRPr lang="en-GB" dirty="0"/>
                    </a:p>
                  </a:txBody>
                  <a:tcPr/>
                </a:tc>
                <a:tc>
                  <a:txBody>
                    <a:bodyPr/>
                    <a:lstStyle/>
                    <a:p>
                      <a:r>
                        <a:rPr lang="en-GB" dirty="0"/>
                        <a:t>Tick all that apply &amp; allow ‘other’ response in text</a:t>
                      </a:r>
                    </a:p>
                  </a:txBody>
                  <a:tcPr/>
                </a:tc>
                <a:extLst>
                  <a:ext uri="{0D108BD9-81ED-4DB2-BD59-A6C34878D82A}">
                    <a16:rowId xmlns:a16="http://schemas.microsoft.com/office/drawing/2014/main" val="10004"/>
                  </a:ext>
                </a:extLst>
              </a:tr>
              <a:tr h="1362605">
                <a:tc>
                  <a:txBody>
                    <a:bodyPr/>
                    <a:lstStyle/>
                    <a:p>
                      <a:r>
                        <a:rPr lang="en-GB" dirty="0"/>
                        <a:t>Rank these soft drinks in order of preference (where 1 = most preferable</a:t>
                      </a:r>
                      <a:r>
                        <a:rPr lang="en-GB" baseline="0" dirty="0"/>
                        <a:t> and 4 = least preferable)</a:t>
                      </a:r>
                      <a:endParaRPr lang="en-GB" dirty="0"/>
                    </a:p>
                  </a:txBody>
                  <a:tcPr/>
                </a:tc>
                <a:tc>
                  <a:txBody>
                    <a:bodyPr/>
                    <a:lstStyle/>
                    <a:p>
                      <a:r>
                        <a:rPr lang="en-GB" dirty="0"/>
                        <a:t>Coke, Pepsi, Sprite, Tango</a:t>
                      </a:r>
                    </a:p>
                  </a:txBody>
                  <a:tcPr/>
                </a:tc>
                <a:tc>
                  <a:txBody>
                    <a:bodyPr/>
                    <a:lstStyle/>
                    <a:p>
                      <a:r>
                        <a:rPr lang="en-GB" dirty="0"/>
                        <a:t>No two items can be given the same rank &amp; respondents</a:t>
                      </a:r>
                      <a:r>
                        <a:rPr lang="en-GB" baseline="0" dirty="0"/>
                        <a:t> must rank all items</a:t>
                      </a:r>
                      <a:endParaRPr lang="en-GB" dirty="0"/>
                    </a:p>
                  </a:txBody>
                  <a:tcPr/>
                </a:tc>
                <a:extLst>
                  <a:ext uri="{0D108BD9-81ED-4DB2-BD59-A6C34878D82A}">
                    <a16:rowId xmlns:a16="http://schemas.microsoft.com/office/drawing/2014/main" val="10005"/>
                  </a:ext>
                </a:extLst>
              </a:tr>
              <a:tr h="1362605">
                <a:tc>
                  <a:txBody>
                    <a:bodyPr/>
                    <a:lstStyle/>
                    <a:p>
                      <a:r>
                        <a:rPr lang="en-GB" dirty="0"/>
                        <a:t>To</a:t>
                      </a:r>
                      <a:r>
                        <a:rPr lang="en-GB" baseline="0" dirty="0"/>
                        <a:t> what extent do you agree with these statements:</a:t>
                      </a:r>
                    </a:p>
                    <a:p>
                      <a:r>
                        <a:rPr lang="en-GB" baseline="0" dirty="0"/>
                        <a:t>a) </a:t>
                      </a:r>
                      <a:r>
                        <a:rPr lang="en-GB" baseline="0" dirty="0" err="1"/>
                        <a:t>SurveyMonkey</a:t>
                      </a:r>
                      <a:r>
                        <a:rPr lang="en-GB" baseline="0" dirty="0"/>
                        <a:t> is fun</a:t>
                      </a:r>
                    </a:p>
                    <a:p>
                      <a:r>
                        <a:rPr lang="en-GB" baseline="0" dirty="0"/>
                        <a:t>b) I want to go home now</a:t>
                      </a:r>
                      <a:endParaRPr lang="en-GB" dirty="0"/>
                    </a:p>
                  </a:txBody>
                  <a:tcPr/>
                </a:tc>
                <a:tc>
                  <a:txBody>
                    <a:bodyPr/>
                    <a:lstStyle/>
                    <a:p>
                      <a:r>
                        <a:rPr lang="en-GB" dirty="0"/>
                        <a:t>Strongly Agree, Agree, Neither</a:t>
                      </a:r>
                      <a:r>
                        <a:rPr lang="en-GB" baseline="0" dirty="0"/>
                        <a:t> Agree or Disagree, Disagree, Strongly Disagree</a:t>
                      </a:r>
                      <a:endParaRPr lang="en-GB" dirty="0"/>
                    </a:p>
                  </a:txBody>
                  <a:tcPr/>
                </a:tc>
                <a:tc>
                  <a:txBody>
                    <a:bodyPr/>
                    <a:lstStyle/>
                    <a:p>
                      <a:r>
                        <a:rPr lang="en-GB" dirty="0"/>
                        <a:t>Only one answer per</a:t>
                      </a:r>
                      <a:r>
                        <a:rPr lang="en-GB" baseline="0" dirty="0"/>
                        <a:t> statement</a:t>
                      </a:r>
                      <a:endParaRPr lang="en-GB"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dirty="0"/>
              <a:t>Quantitative and Qualitative Research</a:t>
            </a:r>
          </a:p>
        </p:txBody>
      </p:sp>
      <p:sp>
        <p:nvSpPr>
          <p:cNvPr id="3" name="Content Placeholder 2"/>
          <p:cNvSpPr>
            <a:spLocks noGrp="1"/>
          </p:cNvSpPr>
          <p:nvPr>
            <p:ph idx="1"/>
          </p:nvPr>
        </p:nvSpPr>
        <p:spPr/>
        <p:txBody>
          <a:bodyPr>
            <a:normAutofit lnSpcReduction="10000"/>
          </a:bodyPr>
          <a:lstStyle/>
          <a:p>
            <a:r>
              <a:rPr lang="en-GB" dirty="0"/>
              <a:t>Often they are interlinked through ‘mixed methods’ and there is an iterative process through description, understanding, explanation</a:t>
            </a:r>
          </a:p>
          <a:p>
            <a:r>
              <a:rPr lang="en-GB" dirty="0"/>
              <a:t>A great deal of quantitative research is only descriptive</a:t>
            </a:r>
          </a:p>
          <a:p>
            <a:r>
              <a:rPr lang="en-GB" dirty="0"/>
              <a:t>Quantitative and qualitative research can ‘seek causes’, the first at a micro- level, the second at a macro and probabilistic level.</a:t>
            </a:r>
          </a:p>
        </p:txBody>
      </p:sp>
    </p:spTree>
    <p:extLst>
      <p:ext uri="{BB962C8B-B14F-4D97-AF65-F5344CB8AC3E}">
        <p14:creationId xmlns:p14="http://schemas.microsoft.com/office/powerpoint/2010/main" val="33564110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Introduction to </a:t>
            </a:r>
            <a:r>
              <a:rPr lang="en-GB" dirty="0" smtClean="0"/>
              <a:t>SPSS and Analysis</a:t>
            </a:r>
            <a:endParaRPr lang="en-GB"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Why Do We Use It?</a:t>
            </a:r>
          </a:p>
        </p:txBody>
      </p:sp>
      <p:sp>
        <p:nvSpPr>
          <p:cNvPr id="3" name="Content Placeholder 2"/>
          <p:cNvSpPr>
            <a:spLocks noGrp="1"/>
          </p:cNvSpPr>
          <p:nvPr>
            <p:ph idx="1"/>
          </p:nvPr>
        </p:nvSpPr>
        <p:spPr/>
        <p:txBody>
          <a:bodyPr>
            <a:normAutofit fontScale="85000" lnSpcReduction="20000"/>
          </a:bodyPr>
          <a:lstStyle/>
          <a:p>
            <a:r>
              <a:rPr lang="en-GB" dirty="0"/>
              <a:t>Despite appearances, SPSS makes data analysis simpler!</a:t>
            </a:r>
          </a:p>
          <a:p>
            <a:endParaRPr lang="en-GB" dirty="0"/>
          </a:p>
          <a:p>
            <a:r>
              <a:rPr lang="en-GB" dirty="0"/>
              <a:t>Because it uses a graphical user interface (GUI) you don’t need to remember/understand any algebra or formulas</a:t>
            </a:r>
          </a:p>
          <a:p>
            <a:endParaRPr lang="en-GB" dirty="0"/>
          </a:p>
          <a:p>
            <a:r>
              <a:rPr lang="en-GB" dirty="0"/>
              <a:t>Syntax console accommodates more bespoke and specialist analysis</a:t>
            </a:r>
          </a:p>
          <a:p>
            <a:endParaRPr lang="en-GB" dirty="0"/>
          </a:p>
          <a:p>
            <a:r>
              <a:rPr lang="en-GB" dirty="0"/>
              <a:t>It allows you to import data from .</a:t>
            </a:r>
            <a:r>
              <a:rPr lang="en-GB" dirty="0" err="1"/>
              <a:t>xls</a:t>
            </a:r>
            <a:r>
              <a:rPr lang="en-GB" dirty="0"/>
              <a:t> .</a:t>
            </a:r>
            <a:r>
              <a:rPr lang="en-GB" dirty="0" err="1"/>
              <a:t>xlsx</a:t>
            </a:r>
            <a:r>
              <a:rPr lang="en-GB" dirty="0"/>
              <a:t> .txt .</a:t>
            </a:r>
            <a:r>
              <a:rPr lang="en-GB" dirty="0" err="1"/>
              <a:t>csv</a:t>
            </a:r>
            <a:r>
              <a:rPr lang="en-GB" dirty="0"/>
              <a:t> .dbf</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Opinions and Lifestyle Survey</a:t>
            </a:r>
          </a:p>
        </p:txBody>
      </p:sp>
      <p:sp>
        <p:nvSpPr>
          <p:cNvPr id="3" name="Content Placeholder 2"/>
          <p:cNvSpPr>
            <a:spLocks noGrp="1"/>
          </p:cNvSpPr>
          <p:nvPr>
            <p:ph idx="1"/>
          </p:nvPr>
        </p:nvSpPr>
        <p:spPr/>
        <p:txBody>
          <a:bodyPr>
            <a:normAutofit fontScale="92500" lnSpcReduction="20000"/>
          </a:bodyPr>
          <a:lstStyle/>
          <a:p>
            <a:r>
              <a:rPr lang="en-GB" dirty="0"/>
              <a:t>For this training we are using a specially designed Teaching Dataset</a:t>
            </a:r>
          </a:p>
          <a:p>
            <a:endParaRPr lang="en-GB" dirty="0"/>
          </a:p>
          <a:p>
            <a:r>
              <a:rPr lang="en-GB" dirty="0"/>
              <a:t>Opinions and Lifestyle Survey (Well-Being Module), April-May 2015</a:t>
            </a:r>
          </a:p>
          <a:p>
            <a:endParaRPr lang="en-GB" dirty="0"/>
          </a:p>
          <a:p>
            <a:r>
              <a:rPr lang="en-GB" dirty="0"/>
              <a:t>Unrestricted Access</a:t>
            </a:r>
          </a:p>
          <a:p>
            <a:endParaRPr lang="en-GB" dirty="0"/>
          </a:p>
          <a:p>
            <a:r>
              <a:rPr lang="en-GB" dirty="0">
                <a:hlinkClick r:id="rId2"/>
              </a:rPr>
              <a:t>https://discover.ukdataservice.ac.uk/catalogue?sn=7913#administrative</a:t>
            </a:r>
            <a:endParaRPr lang="en-GB" dirty="0"/>
          </a:p>
        </p:txBody>
      </p:sp>
    </p:spTree>
    <p:extLst>
      <p:ext uri="{BB962C8B-B14F-4D97-AF65-F5344CB8AC3E}">
        <p14:creationId xmlns:p14="http://schemas.microsoft.com/office/powerpoint/2010/main" val="38921903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Tour of Basic Functions</a:t>
            </a:r>
          </a:p>
        </p:txBody>
      </p:sp>
      <p:sp>
        <p:nvSpPr>
          <p:cNvPr id="3" name="Content Placeholder 2"/>
          <p:cNvSpPr>
            <a:spLocks noGrp="1"/>
          </p:cNvSpPr>
          <p:nvPr>
            <p:ph idx="1"/>
          </p:nvPr>
        </p:nvSpPr>
        <p:spPr>
          <a:xfrm>
            <a:off x="457200" y="1600201"/>
            <a:ext cx="8229600" cy="4781127"/>
          </a:xfrm>
        </p:spPr>
        <p:txBody>
          <a:bodyPr>
            <a:normAutofit fontScale="92500" lnSpcReduction="10000"/>
          </a:bodyPr>
          <a:lstStyle/>
          <a:p>
            <a:r>
              <a:rPr lang="en-GB" dirty="0"/>
              <a:t>Opening a dataset</a:t>
            </a:r>
          </a:p>
          <a:p>
            <a:pPr marL="0" indent="0">
              <a:buNone/>
            </a:pPr>
            <a:endParaRPr lang="en-GB" dirty="0"/>
          </a:p>
          <a:p>
            <a:r>
              <a:rPr lang="en-GB" dirty="0"/>
              <a:t>Saving a dataset (.</a:t>
            </a:r>
            <a:r>
              <a:rPr lang="en-GB" dirty="0" err="1"/>
              <a:t>sav</a:t>
            </a:r>
            <a:r>
              <a:rPr lang="en-GB" dirty="0"/>
              <a:t> and .</a:t>
            </a:r>
            <a:r>
              <a:rPr lang="en-GB" dirty="0" err="1"/>
              <a:t>spv</a:t>
            </a:r>
            <a:r>
              <a:rPr lang="en-GB" dirty="0"/>
              <a:t>)</a:t>
            </a:r>
          </a:p>
          <a:p>
            <a:pPr marL="0" indent="0">
              <a:buNone/>
            </a:pPr>
            <a:endParaRPr lang="en-GB" dirty="0"/>
          </a:p>
          <a:p>
            <a:r>
              <a:rPr lang="en-GB" dirty="0"/>
              <a:t>Data view</a:t>
            </a:r>
          </a:p>
          <a:p>
            <a:pPr marL="0" indent="0">
              <a:buNone/>
            </a:pPr>
            <a:endParaRPr lang="en-GB" dirty="0"/>
          </a:p>
          <a:p>
            <a:r>
              <a:rPr lang="en-GB" dirty="0"/>
              <a:t>Variable view</a:t>
            </a:r>
          </a:p>
          <a:p>
            <a:pPr marL="0" indent="0">
              <a:buNone/>
            </a:pPr>
            <a:endParaRPr lang="en-GB" dirty="0"/>
          </a:p>
          <a:p>
            <a:r>
              <a:rPr lang="en-GB" dirty="0"/>
              <a:t>Output window</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Recommended…</a:t>
            </a:r>
          </a:p>
        </p:txBody>
      </p:sp>
      <p:sp>
        <p:nvSpPr>
          <p:cNvPr id="4" name="Rectangle 3"/>
          <p:cNvSpPr/>
          <p:nvPr/>
        </p:nvSpPr>
        <p:spPr>
          <a:xfrm>
            <a:off x="827584" y="5301208"/>
            <a:ext cx="3240360" cy="923330"/>
          </a:xfrm>
          <a:prstGeom prst="rect">
            <a:avLst/>
          </a:prstGeom>
        </p:spPr>
        <p:txBody>
          <a:bodyPr wrap="square">
            <a:spAutoFit/>
          </a:bodyPr>
          <a:lstStyle/>
          <a:p>
            <a:pPr algn="ctr"/>
            <a:r>
              <a:rPr lang="en-GB" dirty="0"/>
              <a:t>Pallant, J. (2016) </a:t>
            </a:r>
            <a:r>
              <a:rPr lang="en-GB" i="1" dirty="0"/>
              <a:t>SPSS Survival Manual 6</a:t>
            </a:r>
            <a:r>
              <a:rPr lang="en-GB" i="1" baseline="30000" dirty="0"/>
              <a:t>th</a:t>
            </a:r>
            <a:r>
              <a:rPr lang="en-GB" i="1" dirty="0"/>
              <a:t> Ed.</a:t>
            </a:r>
            <a:r>
              <a:rPr lang="en-GB" dirty="0"/>
              <a:t> Maidenhead: McGraw Hill</a:t>
            </a:r>
          </a:p>
        </p:txBody>
      </p:sp>
      <p:pic>
        <p:nvPicPr>
          <p:cNvPr id="5" name="Picture 2" descr="SPSS Survival Man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2733660" cy="317867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5004048" y="5301208"/>
            <a:ext cx="3240360" cy="923330"/>
          </a:xfrm>
          <a:prstGeom prst="rect">
            <a:avLst/>
          </a:prstGeom>
        </p:spPr>
        <p:txBody>
          <a:bodyPr wrap="square">
            <a:spAutoFit/>
          </a:bodyPr>
          <a:lstStyle/>
          <a:p>
            <a:pPr algn="ctr"/>
            <a:r>
              <a:rPr lang="en-GB" dirty="0"/>
              <a:t>Field, A. (</a:t>
            </a:r>
            <a:r>
              <a:rPr lang="en-GB" dirty="0" smtClean="0"/>
              <a:t>2017) </a:t>
            </a:r>
            <a:r>
              <a:rPr lang="en-GB" i="1" dirty="0"/>
              <a:t>Discovering Statistics Using IBM SPSS </a:t>
            </a:r>
            <a:r>
              <a:rPr lang="en-GB" i="1" dirty="0" smtClean="0"/>
              <a:t>Statistics 4</a:t>
            </a:r>
            <a:r>
              <a:rPr lang="en-GB" i="1" baseline="30000" dirty="0" smtClean="0"/>
              <a:t>th</a:t>
            </a:r>
            <a:r>
              <a:rPr lang="en-GB" i="1" dirty="0" smtClean="0"/>
              <a:t> Ed.</a:t>
            </a:r>
            <a:r>
              <a:rPr lang="en-GB" dirty="0" smtClean="0"/>
              <a:t> </a:t>
            </a:r>
            <a:r>
              <a:rPr lang="en-GB" dirty="0"/>
              <a:t>London: SAGE</a:t>
            </a:r>
          </a:p>
        </p:txBody>
      </p:sp>
      <p:pic>
        <p:nvPicPr>
          <p:cNvPr id="3" name="Picture 2"/>
          <p:cNvPicPr>
            <a:picLocks noChangeAspect="1"/>
          </p:cNvPicPr>
          <p:nvPr/>
        </p:nvPicPr>
        <p:blipFill>
          <a:blip r:embed="rId3"/>
          <a:stretch>
            <a:fillRect/>
          </a:stretch>
        </p:blipFill>
        <p:spPr>
          <a:xfrm>
            <a:off x="5039357" y="1527449"/>
            <a:ext cx="2980915" cy="3813423"/>
          </a:xfrm>
          <a:prstGeom prst="rect">
            <a:avLst/>
          </a:prstGeom>
        </p:spPr>
      </p:pic>
    </p:spTree>
    <p:extLst>
      <p:ext uri="{BB962C8B-B14F-4D97-AF65-F5344CB8AC3E}">
        <p14:creationId xmlns:p14="http://schemas.microsoft.com/office/powerpoint/2010/main" val="8083745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Group Activity – Where’s Wally?</a:t>
            </a:r>
          </a:p>
        </p:txBody>
      </p:sp>
      <p:sp>
        <p:nvSpPr>
          <p:cNvPr id="3" name="Content Placeholder 2"/>
          <p:cNvSpPr>
            <a:spLocks noGrp="1"/>
          </p:cNvSpPr>
          <p:nvPr>
            <p:ph idx="1"/>
          </p:nvPr>
        </p:nvSpPr>
        <p:spPr>
          <a:xfrm>
            <a:off x="457200" y="1600201"/>
            <a:ext cx="8229600" cy="1324743"/>
          </a:xfrm>
        </p:spPr>
        <p:txBody>
          <a:bodyPr>
            <a:normAutofit fontScale="70000" lnSpcReduction="20000"/>
          </a:bodyPr>
          <a:lstStyle/>
          <a:p>
            <a:r>
              <a:rPr lang="en-GB" dirty="0"/>
              <a:t>Unfortunately this is not as interesting as it sounds…</a:t>
            </a:r>
          </a:p>
          <a:p>
            <a:endParaRPr lang="en-GB" dirty="0"/>
          </a:p>
          <a:p>
            <a:r>
              <a:rPr lang="en-GB" dirty="0"/>
              <a:t>Working in pairs, try to locate the following list of operations from the tool bar:</a:t>
            </a:r>
          </a:p>
        </p:txBody>
      </p:sp>
      <p:graphicFrame>
        <p:nvGraphicFramePr>
          <p:cNvPr id="4" name="Table 3"/>
          <p:cNvGraphicFramePr>
            <a:graphicFrameLocks noGrp="1"/>
          </p:cNvGraphicFramePr>
          <p:nvPr>
            <p:extLst>
              <p:ext uri="{D42A27DB-BD31-4B8C-83A1-F6EECF244321}">
                <p14:modId xmlns:p14="http://schemas.microsoft.com/office/powerpoint/2010/main" val="2490086702"/>
              </p:ext>
            </p:extLst>
          </p:nvPr>
        </p:nvGraphicFramePr>
        <p:xfrm>
          <a:off x="395536" y="2996952"/>
          <a:ext cx="8352928" cy="3337560"/>
        </p:xfrm>
        <a:graphic>
          <a:graphicData uri="http://schemas.openxmlformats.org/drawingml/2006/table">
            <a:tbl>
              <a:tblPr firstRow="1" bandRow="1">
                <a:tableStyleId>{7DF18680-E054-41AD-8BC1-D1AEF772440D}</a:tableStyleId>
              </a:tblPr>
              <a:tblGrid>
                <a:gridCol w="3030709">
                  <a:extLst>
                    <a:ext uri="{9D8B030D-6E8A-4147-A177-3AD203B41FA5}">
                      <a16:colId xmlns:a16="http://schemas.microsoft.com/office/drawing/2014/main" val="20000"/>
                    </a:ext>
                  </a:extLst>
                </a:gridCol>
                <a:gridCol w="5322219">
                  <a:extLst>
                    <a:ext uri="{9D8B030D-6E8A-4147-A177-3AD203B41FA5}">
                      <a16:colId xmlns:a16="http://schemas.microsoft.com/office/drawing/2014/main" val="20001"/>
                    </a:ext>
                  </a:extLst>
                </a:gridCol>
              </a:tblGrid>
              <a:tr h="370840">
                <a:tc>
                  <a:txBody>
                    <a:bodyPr/>
                    <a:lstStyle/>
                    <a:p>
                      <a:r>
                        <a:rPr lang="en-GB" dirty="0"/>
                        <a:t>Command:</a:t>
                      </a:r>
                    </a:p>
                  </a:txBody>
                  <a:tcPr/>
                </a:tc>
                <a:tc>
                  <a:txBody>
                    <a:bodyPr/>
                    <a:lstStyle/>
                    <a:p>
                      <a:r>
                        <a:rPr lang="en-GB" dirty="0"/>
                        <a:t>What It</a:t>
                      </a:r>
                      <a:r>
                        <a:rPr lang="en-GB" baseline="0" dirty="0"/>
                        <a:t> Does:</a:t>
                      </a:r>
                      <a:endParaRPr lang="en-GB" dirty="0"/>
                    </a:p>
                  </a:txBody>
                  <a:tcPr/>
                </a:tc>
                <a:extLst>
                  <a:ext uri="{0D108BD9-81ED-4DB2-BD59-A6C34878D82A}">
                    <a16:rowId xmlns:a16="http://schemas.microsoft.com/office/drawing/2014/main" val="10000"/>
                  </a:ext>
                </a:extLst>
              </a:tr>
              <a:tr h="370840">
                <a:tc>
                  <a:txBody>
                    <a:bodyPr/>
                    <a:lstStyle/>
                    <a:p>
                      <a:r>
                        <a:rPr lang="en-GB" dirty="0"/>
                        <a:t>‘Compute Variable’</a:t>
                      </a:r>
                    </a:p>
                  </a:txBody>
                  <a:tcPr/>
                </a:tc>
                <a:tc>
                  <a:txBody>
                    <a:bodyPr/>
                    <a:lstStyle/>
                    <a:p>
                      <a:r>
                        <a:rPr lang="en-GB" dirty="0"/>
                        <a:t>Creates a new variable using existing data</a:t>
                      </a:r>
                    </a:p>
                  </a:txBody>
                  <a:tcPr/>
                </a:tc>
                <a:extLst>
                  <a:ext uri="{0D108BD9-81ED-4DB2-BD59-A6C34878D82A}">
                    <a16:rowId xmlns:a16="http://schemas.microsoft.com/office/drawing/2014/main" val="10001"/>
                  </a:ext>
                </a:extLst>
              </a:tr>
              <a:tr h="370840">
                <a:tc>
                  <a:txBody>
                    <a:bodyPr/>
                    <a:lstStyle/>
                    <a:p>
                      <a:r>
                        <a:rPr lang="en-GB" dirty="0"/>
                        <a:t>‘Scatter/Dot’</a:t>
                      </a:r>
                    </a:p>
                  </a:txBody>
                  <a:tcPr/>
                </a:tc>
                <a:tc>
                  <a:txBody>
                    <a:bodyPr/>
                    <a:lstStyle/>
                    <a:p>
                      <a:r>
                        <a:rPr lang="en-GB" dirty="0"/>
                        <a:t>Generates</a:t>
                      </a:r>
                      <a:r>
                        <a:rPr lang="en-GB" baseline="0" dirty="0"/>
                        <a:t> a </a:t>
                      </a:r>
                      <a:r>
                        <a:rPr lang="en-GB" baseline="0" dirty="0" err="1"/>
                        <a:t>scatterplot</a:t>
                      </a:r>
                      <a:endParaRPr lang="en-GB" dirty="0"/>
                    </a:p>
                  </a:txBody>
                  <a:tcPr/>
                </a:tc>
                <a:extLst>
                  <a:ext uri="{0D108BD9-81ED-4DB2-BD59-A6C34878D82A}">
                    <a16:rowId xmlns:a16="http://schemas.microsoft.com/office/drawing/2014/main" val="10002"/>
                  </a:ext>
                </a:extLst>
              </a:tr>
              <a:tr h="370840">
                <a:tc>
                  <a:txBody>
                    <a:bodyPr/>
                    <a:lstStyle/>
                    <a:p>
                      <a:r>
                        <a:rPr lang="en-GB" dirty="0"/>
                        <a:t>‘Select</a:t>
                      </a:r>
                      <a:r>
                        <a:rPr lang="en-GB" baseline="0" dirty="0"/>
                        <a:t> Cases’</a:t>
                      </a:r>
                      <a:endParaRPr lang="en-GB" dirty="0"/>
                    </a:p>
                  </a:txBody>
                  <a:tcPr/>
                </a:tc>
                <a:tc>
                  <a:txBody>
                    <a:bodyPr/>
                    <a:lstStyle/>
                    <a:p>
                      <a:r>
                        <a:rPr lang="en-GB" dirty="0"/>
                        <a:t>Allows you to select specific</a:t>
                      </a:r>
                      <a:r>
                        <a:rPr lang="en-GB" baseline="0" dirty="0"/>
                        <a:t> cases</a:t>
                      </a:r>
                      <a:endParaRPr lang="en-GB" dirty="0"/>
                    </a:p>
                  </a:txBody>
                  <a:tcPr/>
                </a:tc>
                <a:extLst>
                  <a:ext uri="{0D108BD9-81ED-4DB2-BD59-A6C34878D82A}">
                    <a16:rowId xmlns:a16="http://schemas.microsoft.com/office/drawing/2014/main" val="10003"/>
                  </a:ext>
                </a:extLst>
              </a:tr>
              <a:tr h="370840">
                <a:tc>
                  <a:txBody>
                    <a:bodyPr/>
                    <a:lstStyle/>
                    <a:p>
                      <a:r>
                        <a:rPr lang="en-GB" dirty="0"/>
                        <a:t>‘Save As’</a:t>
                      </a:r>
                    </a:p>
                  </a:txBody>
                  <a:tcPr/>
                </a:tc>
                <a:tc>
                  <a:txBody>
                    <a:bodyPr/>
                    <a:lstStyle/>
                    <a:p>
                      <a:r>
                        <a:rPr lang="en-GB" dirty="0"/>
                        <a:t>Saves file with new name</a:t>
                      </a:r>
                    </a:p>
                  </a:txBody>
                  <a:tcPr/>
                </a:tc>
                <a:extLst>
                  <a:ext uri="{0D108BD9-81ED-4DB2-BD59-A6C34878D82A}">
                    <a16:rowId xmlns:a16="http://schemas.microsoft.com/office/drawing/2014/main" val="10004"/>
                  </a:ext>
                </a:extLst>
              </a:tr>
              <a:tr h="370840">
                <a:tc>
                  <a:txBody>
                    <a:bodyPr/>
                    <a:lstStyle/>
                    <a:p>
                      <a:r>
                        <a:rPr lang="en-GB" dirty="0"/>
                        <a:t>‘Frequencies’</a:t>
                      </a:r>
                    </a:p>
                  </a:txBody>
                  <a:tcPr/>
                </a:tc>
                <a:tc>
                  <a:txBody>
                    <a:bodyPr/>
                    <a:lstStyle/>
                    <a:p>
                      <a:r>
                        <a:rPr lang="en-GB" dirty="0"/>
                        <a:t>Lists all values for a variable &amp; number of occurrences</a:t>
                      </a:r>
                    </a:p>
                  </a:txBody>
                  <a:tcPr/>
                </a:tc>
                <a:extLst>
                  <a:ext uri="{0D108BD9-81ED-4DB2-BD59-A6C34878D82A}">
                    <a16:rowId xmlns:a16="http://schemas.microsoft.com/office/drawing/2014/main" val="10005"/>
                  </a:ext>
                </a:extLst>
              </a:tr>
              <a:tr h="370840">
                <a:tc>
                  <a:txBody>
                    <a:bodyPr/>
                    <a:lstStyle/>
                    <a:p>
                      <a:r>
                        <a:rPr lang="en-GB" dirty="0"/>
                        <a:t>‘Crosstabs’</a:t>
                      </a:r>
                    </a:p>
                  </a:txBody>
                  <a:tcPr/>
                </a:tc>
                <a:tc>
                  <a:txBody>
                    <a:bodyPr/>
                    <a:lstStyle/>
                    <a:p>
                      <a:r>
                        <a:rPr lang="en-GB" dirty="0"/>
                        <a:t>Looks at differences</a:t>
                      </a:r>
                      <a:r>
                        <a:rPr lang="en-GB" baseline="0" dirty="0"/>
                        <a:t> between groups (e.g. chi-square)</a:t>
                      </a:r>
                      <a:endParaRPr lang="en-GB" dirty="0"/>
                    </a:p>
                  </a:txBody>
                  <a:tcPr/>
                </a:tc>
                <a:extLst>
                  <a:ext uri="{0D108BD9-81ED-4DB2-BD59-A6C34878D82A}">
                    <a16:rowId xmlns:a16="http://schemas.microsoft.com/office/drawing/2014/main" val="10006"/>
                  </a:ext>
                </a:extLst>
              </a:tr>
              <a:tr h="370840">
                <a:tc>
                  <a:txBody>
                    <a:bodyPr/>
                    <a:lstStyle/>
                    <a:p>
                      <a:r>
                        <a:rPr lang="en-GB" dirty="0"/>
                        <a:t>‘Independent</a:t>
                      </a:r>
                      <a:r>
                        <a:rPr lang="en-GB" baseline="0" dirty="0"/>
                        <a:t> Samples  T Test’</a:t>
                      </a:r>
                      <a:endParaRPr lang="en-GB" dirty="0"/>
                    </a:p>
                  </a:txBody>
                  <a:tcPr/>
                </a:tc>
                <a:tc>
                  <a:txBody>
                    <a:bodyPr/>
                    <a:lstStyle/>
                    <a:p>
                      <a:r>
                        <a:rPr lang="en-GB" dirty="0"/>
                        <a:t>Looks at differences between groups</a:t>
                      </a:r>
                    </a:p>
                  </a:txBody>
                  <a:tcPr/>
                </a:tc>
                <a:extLst>
                  <a:ext uri="{0D108BD9-81ED-4DB2-BD59-A6C34878D82A}">
                    <a16:rowId xmlns:a16="http://schemas.microsoft.com/office/drawing/2014/main" val="10007"/>
                  </a:ext>
                </a:extLst>
              </a:tr>
              <a:tr h="370840">
                <a:tc>
                  <a:txBody>
                    <a:bodyPr/>
                    <a:lstStyle/>
                    <a:p>
                      <a:r>
                        <a:rPr lang="en-GB" dirty="0"/>
                        <a:t>‘Multilayer </a:t>
                      </a:r>
                      <a:r>
                        <a:rPr lang="en-GB" dirty="0" err="1"/>
                        <a:t>Perceptron</a:t>
                      </a:r>
                      <a:r>
                        <a:rPr lang="en-GB" dirty="0"/>
                        <a:t>’</a:t>
                      </a:r>
                    </a:p>
                  </a:txBody>
                  <a:tcPr/>
                </a:tc>
                <a:tc>
                  <a:txBody>
                    <a:bodyPr/>
                    <a:lstStyle/>
                    <a:p>
                      <a:r>
                        <a:rPr lang="en-GB" dirty="0"/>
                        <a:t>Performs neural network analysis</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229600" cy="864096"/>
          </a:xfrm>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t>Lunch</a:t>
            </a:r>
          </a:p>
        </p:txBody>
      </p:sp>
    </p:spTree>
    <p:extLst>
      <p:ext uri="{BB962C8B-B14F-4D97-AF65-F5344CB8AC3E}">
        <p14:creationId xmlns:p14="http://schemas.microsoft.com/office/powerpoint/2010/main" val="28920420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22413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dirty="0"/>
              <a:t>Describing Data </a:t>
            </a:r>
            <a:r>
              <a:rPr lang="en-GB" dirty="0" smtClean="0"/>
              <a:t>and </a:t>
            </a:r>
            <a:r>
              <a:rPr lang="en-GB" dirty="0"/>
              <a:t>Univariate Analysis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dirty="0" smtClean="0"/>
              <a:t>An epistemological pause!</a:t>
            </a:r>
            <a:endParaRPr lang="en-GB" dirty="0"/>
          </a:p>
        </p:txBody>
      </p:sp>
    </p:spTree>
    <p:extLst>
      <p:ext uri="{BB962C8B-B14F-4D97-AF65-F5344CB8AC3E}">
        <p14:creationId xmlns:p14="http://schemas.microsoft.com/office/powerpoint/2010/main" val="18533637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Frequencies &amp; Fidelity I</a:t>
            </a:r>
          </a:p>
        </p:txBody>
      </p:sp>
      <p:sp>
        <p:nvSpPr>
          <p:cNvPr id="3" name="Content Placeholder 2"/>
          <p:cNvSpPr>
            <a:spLocks noGrp="1"/>
          </p:cNvSpPr>
          <p:nvPr>
            <p:ph idx="1"/>
          </p:nvPr>
        </p:nvSpPr>
        <p:spPr/>
        <p:txBody>
          <a:bodyPr/>
          <a:lstStyle/>
          <a:p>
            <a:r>
              <a:rPr lang="en-US" dirty="0"/>
              <a:t>Frequency tables display the number of times that a value appears in your dataset (per variable across all cases)</a:t>
            </a:r>
          </a:p>
          <a:p>
            <a:endParaRPr lang="en-US" dirty="0"/>
          </a:p>
          <a:p>
            <a:r>
              <a:rPr lang="en-US" dirty="0"/>
              <a:t>Highlights data errors</a:t>
            </a:r>
          </a:p>
          <a:p>
            <a:endParaRPr lang="en-US" dirty="0"/>
          </a:p>
          <a:p>
            <a:r>
              <a:rPr lang="en-US" dirty="0"/>
              <a:t>Indicative of potential analysis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2520</TotalTime>
  <Words>6941</Words>
  <Application>Microsoft Office PowerPoint</Application>
  <PresentationFormat>On-screen Show (4:3)</PresentationFormat>
  <Paragraphs>1273</Paragraphs>
  <Slides>140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140</vt:i4>
      </vt:variant>
    </vt:vector>
  </HeadingPairs>
  <TitlesOfParts>
    <vt:vector size="150" baseType="lpstr">
      <vt:lpstr>Arial</vt:lpstr>
      <vt:lpstr>Arial Bold</vt:lpstr>
      <vt:lpstr>Arial Unicode MS</vt:lpstr>
      <vt:lpstr>Calibri</vt:lpstr>
      <vt:lpstr>Palatino Linotype</vt:lpstr>
      <vt:lpstr>新細明體</vt:lpstr>
      <vt:lpstr>Times New Roman</vt:lpstr>
      <vt:lpstr>Wingdings</vt:lpstr>
      <vt:lpstr>Office Theme</vt:lpstr>
      <vt:lpstr>Document</vt:lpstr>
      <vt:lpstr>Quantitative Research for Qualitative Researchers</vt:lpstr>
      <vt:lpstr>Welcome</vt:lpstr>
      <vt:lpstr>Aims &amp; Objectives</vt:lpstr>
      <vt:lpstr>Participation Is Key</vt:lpstr>
      <vt:lpstr>The Indispensability of Quality and Quantity</vt:lpstr>
      <vt:lpstr>Back to Basics - How do we know the social world?</vt:lpstr>
      <vt:lpstr>Types of Social Knowledge</vt:lpstr>
      <vt:lpstr>Some ways in which understanding, description and explanation connect</vt:lpstr>
      <vt:lpstr>Quantitative and Qualitative Research</vt:lpstr>
      <vt:lpstr>De-bunking Myths of Quantitative Methods</vt:lpstr>
      <vt:lpstr>Why we need quantitative methods – a feminist and indigenous perspective</vt:lpstr>
      <vt:lpstr>Group Activity: Your Own Research</vt:lpstr>
      <vt:lpstr>Coffee Break</vt:lpstr>
      <vt:lpstr>Research Design and Surveys</vt:lpstr>
      <vt:lpstr>Beginning Research Design</vt:lpstr>
      <vt:lpstr>Quantitative research is often about comparisons</vt:lpstr>
      <vt:lpstr>Cross Sectional Designs</vt:lpstr>
      <vt:lpstr>Longitudinal Designs I</vt:lpstr>
      <vt:lpstr>Longitudinal Designs II</vt:lpstr>
      <vt:lpstr>Longitudinal Designs III</vt:lpstr>
      <vt:lpstr>Case Studies</vt:lpstr>
      <vt:lpstr>  Experimental designs  </vt:lpstr>
      <vt:lpstr>Research Design: Key Point</vt:lpstr>
      <vt:lpstr>Survey Design: Format</vt:lpstr>
      <vt:lpstr>Survey Design: Principles</vt:lpstr>
      <vt:lpstr>PowerPoint Presentation</vt:lpstr>
      <vt:lpstr>Secondary Data</vt:lpstr>
      <vt:lpstr>Sources of Secondary Data I</vt:lpstr>
      <vt:lpstr>Sources of Secondary Data II</vt:lpstr>
      <vt:lpstr>Group Activity: Design and Method</vt:lpstr>
      <vt:lpstr>Lunch</vt:lpstr>
      <vt:lpstr>Introduction to Sampling</vt:lpstr>
      <vt:lpstr>Sampling Overview</vt:lpstr>
      <vt:lpstr>PowerPoint Presentation</vt:lpstr>
      <vt:lpstr>Accuracy and Confidence</vt:lpstr>
      <vt:lpstr>Sample Size at 95% Confidence Level</vt:lpstr>
      <vt:lpstr>Sampling Considerations</vt:lpstr>
      <vt:lpstr>Sampling Problems (not an exhaustive list!)</vt:lpstr>
      <vt:lpstr>Sampling – A Recap</vt:lpstr>
      <vt:lpstr>Group Activity:  Sampling Strategies</vt:lpstr>
      <vt:lpstr>Coffee Break</vt:lpstr>
      <vt:lpstr>Asking (Good) Questions</vt:lpstr>
      <vt:lpstr>Quick Recap</vt:lpstr>
      <vt:lpstr>PowerPoint Presentation</vt:lpstr>
      <vt:lpstr>Example: Asking About Child Poverty</vt:lpstr>
      <vt:lpstr>The Questions Themselves…..</vt:lpstr>
      <vt:lpstr>Background Considerations</vt:lpstr>
      <vt:lpstr>PowerPoint Presentation</vt:lpstr>
      <vt:lpstr>How to Ask Bad Questions!</vt:lpstr>
      <vt:lpstr>Group Activity: Rewriting Questions</vt:lpstr>
      <vt:lpstr>Asking About ‘Sensitive’ Things</vt:lpstr>
      <vt:lpstr>Have You Murdered Your Wife? (after Barton 1958)</vt:lpstr>
      <vt:lpstr>PowerPoint Presentation</vt:lpstr>
      <vt:lpstr>Categorical Questions</vt:lpstr>
      <vt:lpstr>Multiple Item Categorical Questions</vt:lpstr>
      <vt:lpstr>Ordered Categories</vt:lpstr>
      <vt:lpstr>PowerPoint Presentation</vt:lpstr>
      <vt:lpstr>Quantitative Research for Qualitative Researchers</vt:lpstr>
      <vt:lpstr>Quantitative Research for Qualitative Researchers</vt:lpstr>
      <vt:lpstr>PowerPoint Presentation</vt:lpstr>
      <vt:lpstr>Scales and When to Use Them</vt:lpstr>
      <vt:lpstr>Scales and when to use them</vt:lpstr>
      <vt:lpstr>PowerPoint Presentation</vt:lpstr>
      <vt:lpstr>A Likert Scale</vt:lpstr>
      <vt:lpstr>PowerPoint Presentation</vt:lpstr>
      <vt:lpstr>Scales and when to use them</vt:lpstr>
      <vt:lpstr>Semantic Differential Scales</vt:lpstr>
      <vt:lpstr>Survey Design</vt:lpstr>
      <vt:lpstr>PowerPoint Presentation</vt:lpstr>
      <vt:lpstr>PowerPoint Presentation</vt:lpstr>
      <vt:lpstr>PowerPoint Presentation</vt:lpstr>
      <vt:lpstr>PowerPoint Presentation</vt:lpstr>
      <vt:lpstr>Operational Issues in Surveys</vt:lpstr>
      <vt:lpstr>Technical Issues in surveys</vt:lpstr>
      <vt:lpstr>Variables &amp; Levels of Measurement I</vt:lpstr>
      <vt:lpstr>Variables &amp; Levels of Measurement II</vt:lpstr>
      <vt:lpstr>Survey Design &amp; Coding I</vt:lpstr>
      <vt:lpstr>Survey Design &amp; Coding II</vt:lpstr>
      <vt:lpstr>Survey Design &amp; Coding III</vt:lpstr>
      <vt:lpstr>Survey Design &amp; Coding IV</vt:lpstr>
      <vt:lpstr>‘Other – Please Specify’</vt:lpstr>
      <vt:lpstr>Missing Data</vt:lpstr>
      <vt:lpstr>Resolving Problematic Variables</vt:lpstr>
      <vt:lpstr>Resolving Problematic Respondents</vt:lpstr>
      <vt:lpstr>The Things People Say…</vt:lpstr>
      <vt:lpstr>Coffee Break</vt:lpstr>
      <vt:lpstr>Introduction to SurveyMonkey</vt:lpstr>
      <vt:lpstr>Group Activity: SurveyMonkey</vt:lpstr>
      <vt:lpstr>PowerPoint Presentation</vt:lpstr>
      <vt:lpstr>Introduction to SPSS and Analysis</vt:lpstr>
      <vt:lpstr>Why Do We Use It?</vt:lpstr>
      <vt:lpstr>Opinions and Lifestyle Survey</vt:lpstr>
      <vt:lpstr>Tour of Basic Functions</vt:lpstr>
      <vt:lpstr>Recommended…</vt:lpstr>
      <vt:lpstr>Group Activity – Where’s Wally?</vt:lpstr>
      <vt:lpstr>Lunch</vt:lpstr>
      <vt:lpstr>Describing Data and Univariate Analysis</vt:lpstr>
      <vt:lpstr>An epistemological pause!</vt:lpstr>
      <vt:lpstr>Frequencies &amp; Fidelity I</vt:lpstr>
      <vt:lpstr>Frequencies &amp; Fidelity II</vt:lpstr>
      <vt:lpstr>Group Activity – Find the Errors!</vt:lpstr>
      <vt:lpstr>Coffee Break</vt:lpstr>
      <vt:lpstr>Central Tendency I</vt:lpstr>
      <vt:lpstr>Central Tendency II</vt:lpstr>
      <vt:lpstr>Central Tendency III</vt:lpstr>
      <vt:lpstr>Central Tendency IV</vt:lpstr>
      <vt:lpstr>Central Tendency V</vt:lpstr>
      <vt:lpstr>Central Tendency VI</vt:lpstr>
      <vt:lpstr>Central Tendency VII</vt:lpstr>
      <vt:lpstr>Central Tendency VIII</vt:lpstr>
      <vt:lpstr>Central Tendency IX</vt:lpstr>
      <vt:lpstr>Central Tendency X</vt:lpstr>
      <vt:lpstr>Dispersion I</vt:lpstr>
      <vt:lpstr>Dispersion II</vt:lpstr>
      <vt:lpstr>Dispersion III</vt:lpstr>
      <vt:lpstr>Group Activity – Descriptive Statistics I</vt:lpstr>
      <vt:lpstr>Group Activity – Descriptive Statistics II</vt:lpstr>
      <vt:lpstr>Graphs vs. Tables</vt:lpstr>
      <vt:lpstr>Group Activity – Generating Graphs</vt:lpstr>
      <vt:lpstr>Quantitative Research for Qualitative Researchers</vt:lpstr>
      <vt:lpstr>Quantitative Research for Qualitative Researchers</vt:lpstr>
      <vt:lpstr>Exploring Relationships – Bivariate Analysis</vt:lpstr>
      <vt:lpstr>Comparing Groups</vt:lpstr>
      <vt:lpstr>Crosstabulations I</vt:lpstr>
      <vt:lpstr>Crosstabulations II</vt:lpstr>
      <vt:lpstr>Chi-Square Test For Independence I</vt:lpstr>
      <vt:lpstr>Chi-Square Test For Independence II</vt:lpstr>
      <vt:lpstr>Chi-Square Test For Independence III</vt:lpstr>
      <vt:lpstr>Group Activity: Social Class &amp; Health I</vt:lpstr>
      <vt:lpstr>Social Class &amp; Health II</vt:lpstr>
      <vt:lpstr>Social Class &amp; Health III</vt:lpstr>
      <vt:lpstr>Social Class &amp; Health IV</vt:lpstr>
      <vt:lpstr>Social Class &amp; Health V</vt:lpstr>
      <vt:lpstr>Social Class &amp; Health VI</vt:lpstr>
      <vt:lpstr>Crosstabulations &amp; Chi-Square Summary</vt:lpstr>
      <vt:lpstr>Group Activity – Tell Us Something Interesting!</vt:lpstr>
      <vt:lpstr>Choosing Tests - One Interval Variable</vt:lpstr>
      <vt:lpstr>Give Yourself a Pat on the Back!</vt:lpstr>
      <vt:lpstr>Evaluation</vt:lpstr>
      <vt:lpstr>Quantitative Research for Qualitative Researchers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Research for Qualitative Researchers</dc:title>
  <cp:lastModifiedBy>Rick</cp:lastModifiedBy>
  <cp:revision>1</cp:revision>
  <dcterms:created xsi:type="dcterms:W3CDTF">2012-01-12T11:47:46Z</dcterms:created>
  <dcterms:modified xsi:type="dcterms:W3CDTF">2019-05-26T14:31:28Z</dcterms:modified>
</cp:coreProperties>
</file>